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73" r:id="rId3"/>
    <p:sldId id="510" r:id="rId4"/>
    <p:sldId id="511" r:id="rId5"/>
    <p:sldId id="476" r:id="rId6"/>
    <p:sldId id="481" r:id="rId7"/>
    <p:sldId id="499" r:id="rId8"/>
    <p:sldId id="482" r:id="rId9"/>
    <p:sldId id="484" r:id="rId10"/>
    <p:sldId id="485" r:id="rId11"/>
    <p:sldId id="509" r:id="rId12"/>
    <p:sldId id="486" r:id="rId13"/>
    <p:sldId id="487" r:id="rId14"/>
    <p:sldId id="505" r:id="rId15"/>
    <p:sldId id="488" r:id="rId16"/>
    <p:sldId id="489" r:id="rId17"/>
    <p:sldId id="495" r:id="rId18"/>
    <p:sldId id="496" r:id="rId19"/>
  </p:sldIdLst>
  <p:sldSz cx="9144000" cy="6858000" type="screen4x3"/>
  <p:notesSz cx="6794500" cy="99314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404"/>
    <a:srgbClr val="88151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6" autoAdjust="0"/>
    <p:restoredTop sz="96429" autoAdjust="0"/>
  </p:normalViewPr>
  <p:slideViewPr>
    <p:cSldViewPr>
      <p:cViewPr varScale="1">
        <p:scale>
          <a:sx n="107" d="100"/>
          <a:sy n="107" d="100"/>
        </p:scale>
        <p:origin x="19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36" y="-102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24" cy="49704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7890" y="1"/>
            <a:ext cx="2945024" cy="49704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4EFD7E-65CA-4531-BB19-C3AA2935D8E0}" type="datetimeFigureOut">
              <a:rPr lang="ko-KR" altLang="en-US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32766"/>
            <a:ext cx="2945024" cy="49704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7890" y="9432766"/>
            <a:ext cx="2945024" cy="49704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2CC668B-A8E5-4BFD-85EE-B7E92E2D0D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534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24" cy="49704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7890" y="1"/>
            <a:ext cx="2945024" cy="49704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EEF2353-C0D5-4AF2-B1E3-AE4D05B80550}" type="datetimeFigureOut">
              <a:rPr lang="ko-KR" altLang="en-US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135" y="4717974"/>
            <a:ext cx="5436235" cy="446865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2766"/>
            <a:ext cx="2945024" cy="49704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7890" y="9432766"/>
            <a:ext cx="2945024" cy="49704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A90E6E6-BC19-4A11-93C1-6F24752ACC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43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0E6E6-BC19-4A11-93C1-6F24752ACC88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07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0E6E6-BC19-4A11-93C1-6F24752ACC88}" type="slidenum">
              <a:rPr lang="ko-KR" altLang="en-US" smtClean="0"/>
              <a:pPr>
                <a:defRPr/>
              </a:pPr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11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6677025"/>
            <a:ext cx="9153526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3AC64-D4FA-4D21-BC25-CF82C8888711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17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252ED-EC22-48EB-BA3E-780615A859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18"/>
          <p:cNvGrpSpPr>
            <a:grpSpLocks/>
          </p:cNvGrpSpPr>
          <p:nvPr userDrawn="1"/>
        </p:nvGrpSpPr>
        <p:grpSpPr bwMode="auto">
          <a:xfrm>
            <a:off x="-7938" y="6021388"/>
            <a:ext cx="9150351" cy="661987"/>
            <a:chOff x="-8468" y="6021288"/>
            <a:chExt cx="9150880" cy="661636"/>
          </a:xfrm>
        </p:grpSpPr>
        <p:pic>
          <p:nvPicPr>
            <p:cNvPr id="9" name="Picture 13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8468" y="6021288"/>
              <a:ext cx="1207096" cy="655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98628" y="6021288"/>
              <a:ext cx="1369938" cy="65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68566" y="6021289"/>
              <a:ext cx="1005554" cy="655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56295" y="6021288"/>
              <a:ext cx="933878" cy="65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74455" y="6021289"/>
              <a:ext cx="872918" cy="655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9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47374" y="6021289"/>
              <a:ext cx="985335" cy="655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0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32240" y="6021534"/>
              <a:ext cx="984176" cy="656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1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260558" y="6021533"/>
              <a:ext cx="881854" cy="66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3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490173" y="6022471"/>
              <a:ext cx="984282" cy="65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58F8E-7F5A-411E-B9F6-71CC23B2D930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BBA1-B2E0-4254-9282-5418555B94C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8894-D6DC-439F-B7CA-05FB305286A4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F9E73-3D32-4862-9D11-8C079834D2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6597650"/>
            <a:ext cx="9153526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E:\#평가팀\# 평가실 행정업무\파워포인트 템플릿\1111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241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:\2008~2011학디부 시스템련 작업파일\Homepage\이미지\홈페이지 디자인\학교이미지\학교로고 및 심볼\2010년 이전\logo_ui(8)\crimson2positive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700" y="101601"/>
            <a:ext cx="327844" cy="44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947BC-0DF5-49BA-970F-09A283107DAA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7F92-DDA3-4535-A3A4-96A0E159E20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43306" y="6572272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5D32B85-CDD2-4484-BD2E-5EFF4B6DBF2A}" type="slidenum">
              <a:rPr lang="ko-KR" altLang="en-US" sz="1400" smtClean="0">
                <a:solidFill>
                  <a:schemeClr val="bg1"/>
                </a:solidFill>
                <a:latin typeface="굴림체" pitchFamily="49" charset="-127"/>
                <a:ea typeface="굴림체" pitchFamily="49" charset="-127"/>
              </a:rPr>
              <a:pPr algn="ctr"/>
              <a:t>‹#›</a:t>
            </a:fld>
            <a:endParaRPr lang="ko-KR" altLang="en-US" sz="1600" dirty="0">
              <a:solidFill>
                <a:schemeClr val="bg1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4716-BAA5-427A-84DE-AEB47F4D3053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0DBB-8AEF-41FD-AC63-AFAE96007A6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78F7-315A-4F30-8EC3-95B745C7984D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68AB-A8E9-4353-89BB-B791A2A4623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7C96-7924-4F65-A7A0-52E869B111BB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40FE-94FC-4BD4-AE9E-869D6999832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8365-9DAF-4FEF-B9B0-7D14C65B4FAF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6C474-2906-48DC-B37D-0244188403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4C6E-DFAB-4D2A-9D36-9DBA245546C4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7E0E8-0BD6-4E5D-864F-730E916BFE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9DF3A-CD12-4272-93D8-8C0C5CD0F3BE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EC06-64E1-4083-ABF0-C5C391690B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DD898-24DB-4BCE-9448-88FD16F4FFEE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8E564-A72C-4430-8537-98D2992E3D4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EB8BD6C-0AAC-4B1D-BCC2-326534F536A7}" type="datetime1">
              <a:rPr lang="ko-KR" altLang="en-US" smtClean="0"/>
              <a:pPr>
                <a:defRPr/>
              </a:pPr>
              <a:t>2024-06-19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FCC348-E9C1-4DE0-A1DE-3FACF48F27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520651" y="1643050"/>
            <a:ext cx="8064896" cy="2286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ko-KR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일반대학원</a:t>
            </a:r>
            <a:endParaRPr kumimoji="0" lang="en-US" altLang="ko-KR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ko-KR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사용자 매뉴얼</a:t>
            </a:r>
            <a:r>
              <a:rPr kumimoji="0" lang="en-US" altLang="ko-KR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학생</a:t>
            </a:r>
            <a:r>
              <a:rPr kumimoji="0" lang="en-US" altLang="ko-KR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ko-KR" alt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520651" y="2428868"/>
            <a:ext cx="8064896" cy="2286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ko-KR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휴</a:t>
            </a:r>
            <a:r>
              <a:rPr kumimoji="0" lang="en-US" altLang="ko-KR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kumimoji="0" lang="ko-KR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복학 신청</a:t>
            </a:r>
          </a:p>
        </p:txBody>
      </p:sp>
    </p:spTree>
    <p:extLst>
      <p:ext uri="{BB962C8B-B14F-4D97-AF65-F5344CB8AC3E}">
        <p14:creationId xmlns:p14="http://schemas.microsoft.com/office/powerpoint/2010/main" val="233882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1C53DEF7-9404-A8A0-0780-B6AD3EE95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2" y="787541"/>
            <a:ext cx="3000902" cy="401103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33" y="733155"/>
            <a:ext cx="5896049" cy="4065423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744459" y="140382"/>
            <a:ext cx="7725544" cy="360040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5.1 </a:t>
            </a: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</a:rPr>
              <a:t>휴</a:t>
            </a:r>
            <a:r>
              <a:rPr lang="en-US" altLang="ko-KR" sz="2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err="1">
                <a:solidFill>
                  <a:schemeClr val="bg1"/>
                </a:solidFill>
                <a:latin typeface="맑은 고딕" pitchFamily="50" charset="-127"/>
              </a:rPr>
              <a:t>복학</a:t>
            </a:r>
            <a:r>
              <a:rPr lang="ko-KR" altLang="en-US" sz="2400" b="1" dirty="0" err="1">
                <a:solidFill>
                  <a:schemeClr val="bg1"/>
                </a:solidFill>
                <a:latin typeface="+mj-ea"/>
              </a:rPr>
              <a:t>신청</a:t>
            </a:r>
            <a:endParaRPr lang="ko-KR" altLang="en-US" sz="2400" b="1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4" name="직선 연결선 14"/>
          <p:cNvCxnSpPr>
            <a:cxnSpLocks noChangeShapeType="1"/>
          </p:cNvCxnSpPr>
          <p:nvPr/>
        </p:nvCxnSpPr>
        <p:spPr bwMode="auto">
          <a:xfrm>
            <a:off x="120510" y="7278882"/>
            <a:ext cx="898812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76" y="4869160"/>
            <a:ext cx="905402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휴</a:t>
            </a:r>
            <a:r>
              <a:rPr kumimoji="0" lang="en-US" altLang="ko-K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·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복학 신청을 할 수가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신청에 필요한 기본 정보를 입력할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자신의 학적에 등록되어 있는 주소가 자동 입력된다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 typeface="가는각진제목체"/>
              <a:buAutoNum type="circleNumDbPlain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상동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‘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클릭 시 학적의 주소가 복사되어 화면에 입력된다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자신의 학적 사항에 있는 은행정보가 조회되며 휴</a:t>
            </a:r>
            <a:r>
              <a:rPr kumimoji="0" lang="en-US" altLang="ko-K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·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복학 시 필요에 따라 등록금이 반환 될 은행정보를 입력한다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0" indent="0"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   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일반대학원생만 보여지게 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eaLnBrk="1" hangingPunct="1">
              <a:buFont typeface="+mj-ea"/>
              <a:buAutoNum type="circleNumDbPlain" startAt="5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휴학기간 및 휴학사유를 입력한다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+mj-ea"/>
              <a:buAutoNum type="circleNumDbPlain" startAt="5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+mj-ea"/>
              <a:buAutoNum type="circleNumDbPlain" startAt="5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메뉴 위치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3" name="직선 연결선 14"/>
          <p:cNvCxnSpPr>
            <a:cxnSpLocks noChangeShapeType="1"/>
          </p:cNvCxnSpPr>
          <p:nvPr/>
        </p:nvCxnSpPr>
        <p:spPr bwMode="auto">
          <a:xfrm>
            <a:off x="59246" y="4887685"/>
            <a:ext cx="9072000" cy="0"/>
          </a:xfrm>
          <a:prstGeom prst="line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직사각형 1"/>
          <p:cNvSpPr/>
          <p:nvPr/>
        </p:nvSpPr>
        <p:spPr>
          <a:xfrm>
            <a:off x="4014408" y="654697"/>
            <a:ext cx="1368152" cy="156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20510" y="714630"/>
            <a:ext cx="8918214" cy="41545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6"/>
          <p:cNvSpPr>
            <a:spLocks noChangeArrowheads="1"/>
          </p:cNvSpPr>
          <p:nvPr/>
        </p:nvSpPr>
        <p:spPr bwMode="auto">
          <a:xfrm>
            <a:off x="3090916" y="1060268"/>
            <a:ext cx="5933066" cy="226076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2" name="타원 7"/>
          <p:cNvSpPr>
            <a:spLocks noChangeArrowheads="1"/>
          </p:cNvSpPr>
          <p:nvPr/>
        </p:nvSpPr>
        <p:spPr bwMode="auto">
          <a:xfrm>
            <a:off x="3047097" y="971161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모서리가 둥근 직사각형 6"/>
          <p:cNvSpPr>
            <a:spLocks noChangeArrowheads="1"/>
          </p:cNvSpPr>
          <p:nvPr/>
        </p:nvSpPr>
        <p:spPr bwMode="auto">
          <a:xfrm>
            <a:off x="1723624" y="3378066"/>
            <a:ext cx="1254576" cy="24544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6" name="타원 7"/>
          <p:cNvSpPr>
            <a:spLocks noChangeArrowheads="1"/>
          </p:cNvSpPr>
          <p:nvPr/>
        </p:nvSpPr>
        <p:spPr bwMode="auto">
          <a:xfrm>
            <a:off x="2857995" y="3207576"/>
            <a:ext cx="243710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6"/>
          <p:cNvSpPr>
            <a:spLocks noChangeArrowheads="1"/>
          </p:cNvSpPr>
          <p:nvPr/>
        </p:nvSpPr>
        <p:spPr bwMode="auto">
          <a:xfrm>
            <a:off x="184729" y="3717032"/>
            <a:ext cx="1119460" cy="24544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1" name="타원 7"/>
          <p:cNvSpPr>
            <a:spLocks noChangeArrowheads="1"/>
          </p:cNvSpPr>
          <p:nvPr/>
        </p:nvSpPr>
        <p:spPr bwMode="auto">
          <a:xfrm>
            <a:off x="1209989" y="3575785"/>
            <a:ext cx="243710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6"/>
          <p:cNvSpPr>
            <a:spLocks noChangeArrowheads="1"/>
          </p:cNvSpPr>
          <p:nvPr/>
        </p:nvSpPr>
        <p:spPr bwMode="auto">
          <a:xfrm>
            <a:off x="3779912" y="1359549"/>
            <a:ext cx="4464496" cy="327114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0" name="타원 7"/>
          <p:cNvSpPr>
            <a:spLocks noChangeArrowheads="1"/>
          </p:cNvSpPr>
          <p:nvPr/>
        </p:nvSpPr>
        <p:spPr bwMode="auto">
          <a:xfrm>
            <a:off x="3658057" y="1223030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모서리가 둥근 직사각형 6"/>
          <p:cNvSpPr>
            <a:spLocks noChangeArrowheads="1"/>
          </p:cNvSpPr>
          <p:nvPr/>
        </p:nvSpPr>
        <p:spPr bwMode="auto">
          <a:xfrm>
            <a:off x="7380312" y="1705188"/>
            <a:ext cx="216024" cy="117994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3" name="타원 7"/>
          <p:cNvSpPr>
            <a:spLocks noChangeArrowheads="1"/>
          </p:cNvSpPr>
          <p:nvPr/>
        </p:nvSpPr>
        <p:spPr bwMode="auto">
          <a:xfrm>
            <a:off x="7550819" y="1749742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모서리가 둥근 직사각형 6"/>
          <p:cNvSpPr>
            <a:spLocks noChangeArrowheads="1"/>
          </p:cNvSpPr>
          <p:nvPr/>
        </p:nvSpPr>
        <p:spPr bwMode="auto">
          <a:xfrm>
            <a:off x="3762558" y="2169375"/>
            <a:ext cx="5129921" cy="18857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5" name="타원 7"/>
          <p:cNvSpPr>
            <a:spLocks noChangeArrowheads="1"/>
          </p:cNvSpPr>
          <p:nvPr/>
        </p:nvSpPr>
        <p:spPr bwMode="auto">
          <a:xfrm>
            <a:off x="3640704" y="2032856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모서리가 둥근 직사각형 6"/>
          <p:cNvSpPr>
            <a:spLocks noChangeArrowheads="1"/>
          </p:cNvSpPr>
          <p:nvPr/>
        </p:nvSpPr>
        <p:spPr bwMode="auto">
          <a:xfrm>
            <a:off x="3780583" y="2830203"/>
            <a:ext cx="5129921" cy="490831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7" name="타원 7"/>
          <p:cNvSpPr>
            <a:spLocks noChangeArrowheads="1"/>
          </p:cNvSpPr>
          <p:nvPr/>
        </p:nvSpPr>
        <p:spPr bwMode="auto">
          <a:xfrm>
            <a:off x="3631795" y="2712208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모서리가 둥근 직사각형 6"/>
          <p:cNvSpPr>
            <a:spLocks noChangeArrowheads="1"/>
          </p:cNvSpPr>
          <p:nvPr/>
        </p:nvSpPr>
        <p:spPr bwMode="auto">
          <a:xfrm>
            <a:off x="8386732" y="3345449"/>
            <a:ext cx="542398" cy="17175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9" name="타원 7"/>
          <p:cNvSpPr>
            <a:spLocks noChangeArrowheads="1"/>
          </p:cNvSpPr>
          <p:nvPr/>
        </p:nvSpPr>
        <p:spPr bwMode="auto">
          <a:xfrm>
            <a:off x="8233202" y="3412160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693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520651" y="2428868"/>
            <a:ext cx="8064896" cy="2286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ko-KR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학위청구 논문 심사신청</a:t>
            </a:r>
          </a:p>
        </p:txBody>
      </p:sp>
    </p:spTree>
    <p:extLst>
      <p:ext uri="{BB962C8B-B14F-4D97-AF65-F5344CB8AC3E}">
        <p14:creationId xmlns:p14="http://schemas.microsoft.com/office/powerpoint/2010/main" val="89248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C22956F1-804A-A2DA-7DA0-92558D4E8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9" t="-287" r="-1229" b="287"/>
          <a:stretch/>
        </p:blipFill>
        <p:spPr>
          <a:xfrm>
            <a:off x="188339" y="722392"/>
            <a:ext cx="2871246" cy="410412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86" y="745438"/>
            <a:ext cx="5972838" cy="4104120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744459" y="140382"/>
            <a:ext cx="7725544" cy="360040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5.1 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학위</a:t>
            </a: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</a:rPr>
              <a:t>청구 논문 심사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신청</a:t>
            </a:r>
          </a:p>
        </p:txBody>
      </p:sp>
      <p:cxnSp>
        <p:nvCxnSpPr>
          <p:cNvPr id="14" name="직선 연결선 14"/>
          <p:cNvCxnSpPr>
            <a:cxnSpLocks noChangeShapeType="1"/>
          </p:cNvCxnSpPr>
          <p:nvPr/>
        </p:nvCxnSpPr>
        <p:spPr bwMode="auto">
          <a:xfrm>
            <a:off x="120510" y="7278882"/>
            <a:ext cx="898812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76" y="4976793"/>
            <a:ext cx="90540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학위청구논문심사 신청을 할 수가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심사위원들을 팝업으로 선택 한 후 신청할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신청취소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처리상태가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＂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인 건에 대해서 신청취소를 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cxnSp>
        <p:nvCxnSpPr>
          <p:cNvPr id="43" name="직선 연결선 14"/>
          <p:cNvCxnSpPr>
            <a:cxnSpLocks noChangeShapeType="1"/>
          </p:cNvCxnSpPr>
          <p:nvPr/>
        </p:nvCxnSpPr>
        <p:spPr bwMode="auto">
          <a:xfrm>
            <a:off x="59246" y="4887685"/>
            <a:ext cx="9072000" cy="0"/>
          </a:xfrm>
          <a:prstGeom prst="line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직사각형 2"/>
          <p:cNvSpPr/>
          <p:nvPr/>
        </p:nvSpPr>
        <p:spPr>
          <a:xfrm>
            <a:off x="120510" y="714630"/>
            <a:ext cx="8918214" cy="41545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6"/>
          <p:cNvSpPr>
            <a:spLocks noChangeArrowheads="1"/>
          </p:cNvSpPr>
          <p:nvPr/>
        </p:nvSpPr>
        <p:spPr bwMode="auto">
          <a:xfrm>
            <a:off x="8434041" y="1665122"/>
            <a:ext cx="566838" cy="19342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2" name="타원 7"/>
          <p:cNvSpPr>
            <a:spLocks noChangeArrowheads="1"/>
          </p:cNvSpPr>
          <p:nvPr/>
        </p:nvSpPr>
        <p:spPr bwMode="auto">
          <a:xfrm>
            <a:off x="8271603" y="1476546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6"/>
          <p:cNvSpPr>
            <a:spLocks noChangeArrowheads="1"/>
          </p:cNvSpPr>
          <p:nvPr/>
        </p:nvSpPr>
        <p:spPr bwMode="auto">
          <a:xfrm>
            <a:off x="1675109" y="1665122"/>
            <a:ext cx="1301304" cy="19342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1" name="타원 7"/>
          <p:cNvSpPr>
            <a:spLocks noChangeArrowheads="1"/>
          </p:cNvSpPr>
          <p:nvPr/>
        </p:nvSpPr>
        <p:spPr bwMode="auto">
          <a:xfrm>
            <a:off x="2863842" y="1554257"/>
            <a:ext cx="243710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DC6C8609-7BDB-1E4F-626E-D5023BEF0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b="84242"/>
          <a:stretch/>
        </p:blipFill>
        <p:spPr>
          <a:xfrm>
            <a:off x="3030840" y="980728"/>
            <a:ext cx="6007884" cy="3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74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470" y="738028"/>
            <a:ext cx="4477080" cy="4131132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" y="734421"/>
            <a:ext cx="4363005" cy="4134739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744459" y="140382"/>
            <a:ext cx="7725544" cy="360040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5.1 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학위</a:t>
            </a: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</a:rPr>
              <a:t>청구 논문 심사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신청</a:t>
            </a:r>
          </a:p>
        </p:txBody>
      </p:sp>
      <p:cxnSp>
        <p:nvCxnSpPr>
          <p:cNvPr id="14" name="직선 연결선 14"/>
          <p:cNvCxnSpPr>
            <a:cxnSpLocks noChangeShapeType="1"/>
          </p:cNvCxnSpPr>
          <p:nvPr/>
        </p:nvCxnSpPr>
        <p:spPr bwMode="auto">
          <a:xfrm>
            <a:off x="120510" y="7278882"/>
            <a:ext cx="898812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76" y="4976793"/>
            <a:ext cx="90540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학위청구논문심사 신청을 할 수가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+mj-ea"/>
              <a:buAutoNum type="circleNumDbPlain" startAt="3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신청취소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 후 신청 취소가 가능하다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관리자가 확정처리를 하면 취소가 불가하다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eaLnBrk="1" hangingPunct="1">
              <a:buFont typeface="+mj-ea"/>
              <a:buAutoNum type="circleNumDbPlain" startAt="3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수정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신청기간 내에서 논문 제목에 한하여 수정이 가능하다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+mj-ea"/>
              <a:buAutoNum type="circleNumDbPlain" startAt="3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청구논문심사 신청서 출력이 가능하다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+mj-ea"/>
              <a:buAutoNum type="circleNumDbPlain" startAt="3"/>
            </a:pP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심사료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고지서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영수증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를 출력 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+mj-ea"/>
              <a:buAutoNum type="circleNumDbPlain" startAt="3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신청에 필요한 기타출력물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(DPF,HWP)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를 출력 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cxnSp>
        <p:nvCxnSpPr>
          <p:cNvPr id="43" name="직선 연결선 14"/>
          <p:cNvCxnSpPr>
            <a:cxnSpLocks noChangeShapeType="1"/>
          </p:cNvCxnSpPr>
          <p:nvPr/>
        </p:nvCxnSpPr>
        <p:spPr bwMode="auto">
          <a:xfrm>
            <a:off x="59246" y="4887685"/>
            <a:ext cx="9072000" cy="0"/>
          </a:xfrm>
          <a:prstGeom prst="line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직사각형 2"/>
          <p:cNvSpPr/>
          <p:nvPr/>
        </p:nvSpPr>
        <p:spPr>
          <a:xfrm>
            <a:off x="120510" y="714630"/>
            <a:ext cx="8918214" cy="41545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6"/>
          <p:cNvSpPr>
            <a:spLocks noChangeArrowheads="1"/>
          </p:cNvSpPr>
          <p:nvPr/>
        </p:nvSpPr>
        <p:spPr bwMode="auto">
          <a:xfrm>
            <a:off x="3939838" y="1676207"/>
            <a:ext cx="523841" cy="20796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2" name="타원 7"/>
          <p:cNvSpPr>
            <a:spLocks noChangeArrowheads="1"/>
          </p:cNvSpPr>
          <p:nvPr/>
        </p:nvSpPr>
        <p:spPr bwMode="auto">
          <a:xfrm>
            <a:off x="3739306" y="1528247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6"/>
          <p:cNvSpPr>
            <a:spLocks noChangeArrowheads="1"/>
          </p:cNvSpPr>
          <p:nvPr/>
        </p:nvSpPr>
        <p:spPr bwMode="auto">
          <a:xfrm>
            <a:off x="4070078" y="3522535"/>
            <a:ext cx="399843" cy="16978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0" name="타원 7"/>
          <p:cNvSpPr>
            <a:spLocks noChangeArrowheads="1"/>
          </p:cNvSpPr>
          <p:nvPr/>
        </p:nvSpPr>
        <p:spPr bwMode="auto">
          <a:xfrm>
            <a:off x="3909012" y="3359987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모서리가 둥근 직사각형 6"/>
          <p:cNvSpPr>
            <a:spLocks noChangeArrowheads="1"/>
          </p:cNvSpPr>
          <p:nvPr/>
        </p:nvSpPr>
        <p:spPr bwMode="auto">
          <a:xfrm>
            <a:off x="7077938" y="1659731"/>
            <a:ext cx="1024373" cy="180404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2" name="타원 7"/>
          <p:cNvSpPr>
            <a:spLocks noChangeArrowheads="1"/>
          </p:cNvSpPr>
          <p:nvPr/>
        </p:nvSpPr>
        <p:spPr bwMode="auto">
          <a:xfrm>
            <a:off x="6893080" y="1509310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6"/>
          <p:cNvSpPr>
            <a:spLocks noChangeArrowheads="1"/>
          </p:cNvSpPr>
          <p:nvPr/>
        </p:nvSpPr>
        <p:spPr bwMode="auto">
          <a:xfrm>
            <a:off x="8119627" y="1650747"/>
            <a:ext cx="856831" cy="18938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3" name="타원 7"/>
          <p:cNvSpPr>
            <a:spLocks noChangeArrowheads="1"/>
          </p:cNvSpPr>
          <p:nvPr/>
        </p:nvSpPr>
        <p:spPr bwMode="auto">
          <a:xfrm>
            <a:off x="8772427" y="1467734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6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모서리가 둥근 직사각형 6"/>
          <p:cNvSpPr>
            <a:spLocks noChangeArrowheads="1"/>
          </p:cNvSpPr>
          <p:nvPr/>
        </p:nvSpPr>
        <p:spPr bwMode="auto">
          <a:xfrm>
            <a:off x="7077938" y="1854143"/>
            <a:ext cx="1898520" cy="117371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5" name="타원 7"/>
          <p:cNvSpPr>
            <a:spLocks noChangeArrowheads="1"/>
          </p:cNvSpPr>
          <p:nvPr/>
        </p:nvSpPr>
        <p:spPr bwMode="auto">
          <a:xfrm>
            <a:off x="6947844" y="1895719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7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7F1B5018-B496-BA20-A5F1-BB14B7E43E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r="2264" b="83535"/>
          <a:stretch/>
        </p:blipFill>
        <p:spPr>
          <a:xfrm>
            <a:off x="140767" y="1025412"/>
            <a:ext cx="4375702" cy="382898"/>
          </a:xfrm>
          <a:prstGeom prst="rect">
            <a:avLst/>
          </a:prstGeom>
        </p:spPr>
      </p:pic>
      <p:pic>
        <p:nvPicPr>
          <p:cNvPr id="7" name="그림 6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D210A0C2-C0BA-3016-1C72-2D21AA99AB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7" r="2264" b="83535"/>
          <a:stretch/>
        </p:blipFill>
        <p:spPr>
          <a:xfrm>
            <a:off x="4503772" y="994574"/>
            <a:ext cx="4512365" cy="38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6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520651" y="2428868"/>
            <a:ext cx="8064896" cy="2286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ko-KR" alt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수업년한단축신청</a:t>
            </a:r>
            <a:endParaRPr kumimoji="0" lang="ko-KR" alt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205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7"/>
          <a:stretch/>
        </p:blipFill>
        <p:spPr>
          <a:xfrm>
            <a:off x="137871" y="737281"/>
            <a:ext cx="2694885" cy="309634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/>
        </p:blipFill>
        <p:spPr>
          <a:xfrm>
            <a:off x="2743071" y="1307310"/>
            <a:ext cx="6281755" cy="341783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744459" y="140382"/>
            <a:ext cx="7725544" cy="360040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9.1 </a:t>
            </a:r>
            <a:r>
              <a:rPr lang="ko-KR" altLang="en-US" sz="2400" b="1" dirty="0" err="1">
                <a:solidFill>
                  <a:schemeClr val="bg1"/>
                </a:solidFill>
                <a:latin typeface="+mj-ea"/>
              </a:rPr>
              <a:t>수업년한단축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 신청</a:t>
            </a:r>
          </a:p>
        </p:txBody>
      </p:sp>
      <p:cxnSp>
        <p:nvCxnSpPr>
          <p:cNvPr id="14" name="직선 연결선 14"/>
          <p:cNvCxnSpPr>
            <a:cxnSpLocks noChangeShapeType="1"/>
          </p:cNvCxnSpPr>
          <p:nvPr/>
        </p:nvCxnSpPr>
        <p:spPr bwMode="auto">
          <a:xfrm>
            <a:off x="1726969" y="7317432"/>
            <a:ext cx="85336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76" y="5108991"/>
            <a:ext cx="90540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일반대학원생이 신청기간 내에 학년도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학기에 해당하는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수업년한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단축 신청을 신청 또는 취소 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현재 신청기간이 아닌 경우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조회만 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현재 신청기간이면서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처리상태가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확정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”,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처리중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”, 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취소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인 경우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신청취소 할 수 없다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대상자 및 유의사항에 대한 안내문을 볼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 시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신청할 신청학기가 </a:t>
            </a:r>
            <a:r>
              <a:rPr lang="ko-KR" altLang="en-US" dirty="0" err="1">
                <a:latin typeface="맑은 고딕" pitchFamily="50" charset="-127"/>
                <a:ea typeface="맑은 고딕" pitchFamily="50" charset="-127"/>
              </a:rPr>
              <a:t>자동입력된다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학생의 등록학기가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이면 신청학기는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“2”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로 등록학기가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이면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“1”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로 입력된다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)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신청버튼을 클릭한다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신청내역이 없거나 처리상태가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취소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인 건에 대해 신청할 수 있다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신청취소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처리상태가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＂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인 건에 대해서 신청취소를 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cxnSp>
        <p:nvCxnSpPr>
          <p:cNvPr id="43" name="직선 연결선 14"/>
          <p:cNvCxnSpPr>
            <a:cxnSpLocks noChangeShapeType="1"/>
          </p:cNvCxnSpPr>
          <p:nvPr/>
        </p:nvCxnSpPr>
        <p:spPr bwMode="auto">
          <a:xfrm>
            <a:off x="59246" y="5157192"/>
            <a:ext cx="9072000" cy="0"/>
          </a:xfrm>
          <a:prstGeom prst="line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직사각형 1"/>
          <p:cNvSpPr/>
          <p:nvPr/>
        </p:nvSpPr>
        <p:spPr>
          <a:xfrm>
            <a:off x="4014408" y="654697"/>
            <a:ext cx="1368152" cy="156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20510" y="714630"/>
            <a:ext cx="8918214" cy="43619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6"/>
          <p:cNvSpPr>
            <a:spLocks noChangeArrowheads="1"/>
          </p:cNvSpPr>
          <p:nvPr/>
        </p:nvSpPr>
        <p:spPr bwMode="auto">
          <a:xfrm>
            <a:off x="2772923" y="3234297"/>
            <a:ext cx="2087109" cy="29761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2" name="타원 7"/>
          <p:cNvSpPr>
            <a:spLocks noChangeArrowheads="1"/>
          </p:cNvSpPr>
          <p:nvPr/>
        </p:nvSpPr>
        <p:spPr bwMode="auto">
          <a:xfrm>
            <a:off x="4716016" y="3140968"/>
            <a:ext cx="231388" cy="20822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모서리가 둥근 직사각형 6"/>
          <p:cNvSpPr>
            <a:spLocks noChangeArrowheads="1"/>
          </p:cNvSpPr>
          <p:nvPr/>
        </p:nvSpPr>
        <p:spPr bwMode="auto">
          <a:xfrm>
            <a:off x="7395326" y="3529547"/>
            <a:ext cx="633058" cy="266942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6" name="타원 7"/>
          <p:cNvSpPr>
            <a:spLocks noChangeArrowheads="1"/>
          </p:cNvSpPr>
          <p:nvPr/>
        </p:nvSpPr>
        <p:spPr bwMode="auto">
          <a:xfrm>
            <a:off x="7256325" y="3429000"/>
            <a:ext cx="231388" cy="216566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8"/>
          <p:cNvSpPr>
            <a:spLocks noChangeArrowheads="1"/>
          </p:cNvSpPr>
          <p:nvPr/>
        </p:nvSpPr>
        <p:spPr bwMode="auto">
          <a:xfrm>
            <a:off x="8030114" y="3526335"/>
            <a:ext cx="777224" cy="270154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0" name="타원 9"/>
          <p:cNvSpPr>
            <a:spLocks noChangeArrowheads="1"/>
          </p:cNvSpPr>
          <p:nvPr/>
        </p:nvSpPr>
        <p:spPr bwMode="auto">
          <a:xfrm>
            <a:off x="8676456" y="3391176"/>
            <a:ext cx="231387" cy="216566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6"/>
          <p:cNvSpPr>
            <a:spLocks noChangeArrowheads="1"/>
          </p:cNvSpPr>
          <p:nvPr/>
        </p:nvSpPr>
        <p:spPr bwMode="auto">
          <a:xfrm>
            <a:off x="2796594" y="3683623"/>
            <a:ext cx="4081968" cy="1073932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 dirty="0"/>
          </a:p>
        </p:txBody>
      </p:sp>
      <p:sp>
        <p:nvSpPr>
          <p:cNvPr id="21" name="타원 9"/>
          <p:cNvSpPr>
            <a:spLocks noChangeArrowheads="1"/>
          </p:cNvSpPr>
          <p:nvPr/>
        </p:nvSpPr>
        <p:spPr bwMode="auto">
          <a:xfrm>
            <a:off x="2743212" y="3573016"/>
            <a:ext cx="231387" cy="216566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644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520651" y="2428868"/>
            <a:ext cx="8064896" cy="2286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ko-KR" altLang="en-US" sz="5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석박사통합과정</a:t>
            </a:r>
            <a:r>
              <a:rPr kumimoji="0" lang="ko-KR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중도포기신청</a:t>
            </a:r>
          </a:p>
        </p:txBody>
      </p:sp>
    </p:spTree>
    <p:extLst>
      <p:ext uri="{BB962C8B-B14F-4D97-AF65-F5344CB8AC3E}">
        <p14:creationId xmlns:p14="http://schemas.microsoft.com/office/powerpoint/2010/main" val="287849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D5B8BD90-37AD-4F68-A887-CFF1F97C4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5" y="843075"/>
            <a:ext cx="2861184" cy="419390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50" y="747926"/>
            <a:ext cx="5695496" cy="4293528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744459" y="140382"/>
            <a:ext cx="7725544" cy="360040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9.1 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석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.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박사 통합과정 중도포기 신청</a:t>
            </a:r>
          </a:p>
        </p:txBody>
      </p:sp>
      <p:cxnSp>
        <p:nvCxnSpPr>
          <p:cNvPr id="14" name="직선 연결선 14"/>
          <p:cNvCxnSpPr>
            <a:cxnSpLocks noChangeShapeType="1"/>
          </p:cNvCxnSpPr>
          <p:nvPr/>
        </p:nvCxnSpPr>
        <p:spPr bwMode="auto">
          <a:xfrm>
            <a:off x="120510" y="7278882"/>
            <a:ext cx="898812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76" y="5085184"/>
            <a:ext cx="90540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학년도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학기에 해당하는 석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박사 통합과정 중도포기 신청을 신청 또는 취소할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중도포기신청이 반려됐을 경우 다음학기에 재신청을 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현재 처리상태가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확정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” ,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승인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”, 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취소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인 경우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신청취소 할 수 없다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대상자 및 유의사항에 대한 안내문을 볼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저장 시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포기사유를 입력한다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300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자까지 입력 가능하다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저장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포기사유를 입력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변경 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신청버튼을 클릭한다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신청버튼을 클릭하여야 비로소 신청이 완료된다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신청취소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저장한 건에 대해 신청취소를 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처리상태가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“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＂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인 건에 대해서 신청취소를 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cxnSp>
        <p:nvCxnSpPr>
          <p:cNvPr id="43" name="직선 연결선 14"/>
          <p:cNvCxnSpPr>
            <a:cxnSpLocks noChangeShapeType="1"/>
          </p:cNvCxnSpPr>
          <p:nvPr/>
        </p:nvCxnSpPr>
        <p:spPr bwMode="auto">
          <a:xfrm>
            <a:off x="59246" y="5085184"/>
            <a:ext cx="9072000" cy="0"/>
          </a:xfrm>
          <a:prstGeom prst="line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직사각형 2"/>
          <p:cNvSpPr/>
          <p:nvPr/>
        </p:nvSpPr>
        <p:spPr>
          <a:xfrm>
            <a:off x="120510" y="714630"/>
            <a:ext cx="8918214" cy="43619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6"/>
          <p:cNvSpPr>
            <a:spLocks noChangeArrowheads="1"/>
          </p:cNvSpPr>
          <p:nvPr/>
        </p:nvSpPr>
        <p:spPr bwMode="auto">
          <a:xfrm>
            <a:off x="3066204" y="2543108"/>
            <a:ext cx="5610251" cy="74187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 dirty="0"/>
          </a:p>
        </p:txBody>
      </p:sp>
      <p:sp>
        <p:nvSpPr>
          <p:cNvPr id="12" name="타원 7"/>
          <p:cNvSpPr>
            <a:spLocks noChangeArrowheads="1"/>
          </p:cNvSpPr>
          <p:nvPr/>
        </p:nvSpPr>
        <p:spPr bwMode="auto">
          <a:xfrm>
            <a:off x="2987824" y="2544940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모서리가 둥근 직사각형 6"/>
          <p:cNvSpPr>
            <a:spLocks noChangeArrowheads="1"/>
          </p:cNvSpPr>
          <p:nvPr/>
        </p:nvSpPr>
        <p:spPr bwMode="auto">
          <a:xfrm>
            <a:off x="6939718" y="3497122"/>
            <a:ext cx="529184" cy="237389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6" name="타원 7"/>
          <p:cNvSpPr>
            <a:spLocks noChangeArrowheads="1"/>
          </p:cNvSpPr>
          <p:nvPr/>
        </p:nvSpPr>
        <p:spPr bwMode="auto">
          <a:xfrm>
            <a:off x="6776562" y="3471589"/>
            <a:ext cx="243710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8"/>
          <p:cNvSpPr>
            <a:spLocks noChangeArrowheads="1"/>
          </p:cNvSpPr>
          <p:nvPr/>
        </p:nvSpPr>
        <p:spPr bwMode="auto">
          <a:xfrm>
            <a:off x="7460867" y="3514841"/>
            <a:ext cx="520905" cy="219671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0" name="타원 9"/>
          <p:cNvSpPr>
            <a:spLocks noChangeArrowheads="1"/>
          </p:cNvSpPr>
          <p:nvPr/>
        </p:nvSpPr>
        <p:spPr bwMode="auto">
          <a:xfrm>
            <a:off x="7452320" y="3327573"/>
            <a:ext cx="243709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모서리가 둥근 직사각형 6"/>
          <p:cNvSpPr>
            <a:spLocks noChangeArrowheads="1"/>
          </p:cNvSpPr>
          <p:nvPr/>
        </p:nvSpPr>
        <p:spPr bwMode="auto">
          <a:xfrm>
            <a:off x="3003347" y="3768695"/>
            <a:ext cx="5167930" cy="126828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 dirty="0"/>
          </a:p>
        </p:txBody>
      </p:sp>
      <p:sp>
        <p:nvSpPr>
          <p:cNvPr id="21" name="타원 9"/>
          <p:cNvSpPr>
            <a:spLocks noChangeArrowheads="1"/>
          </p:cNvSpPr>
          <p:nvPr/>
        </p:nvSpPr>
        <p:spPr bwMode="auto">
          <a:xfrm>
            <a:off x="2888131" y="3687613"/>
            <a:ext cx="243709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591957" y="5360347"/>
            <a:ext cx="3509920" cy="6077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050" dirty="0"/>
              <a:t>사전조건</a:t>
            </a:r>
            <a:r>
              <a:rPr lang="en-US" altLang="ko-KR" sz="1050" dirty="0"/>
              <a:t>)</a:t>
            </a:r>
          </a:p>
          <a:p>
            <a:pPr marL="228600" indent="-228600">
              <a:buAutoNum type="arabicPeriod"/>
            </a:pPr>
            <a:r>
              <a:rPr lang="ko-KR" altLang="en-US" sz="1050" dirty="0"/>
              <a:t>석</a:t>
            </a:r>
            <a:r>
              <a:rPr lang="en-US" altLang="ko-KR" sz="1050" dirty="0"/>
              <a:t>.</a:t>
            </a:r>
            <a:r>
              <a:rPr lang="ko-KR" altLang="en-US" sz="1050" dirty="0"/>
              <a:t>박사 통합과정 중도포기신청기간에만 신청</a:t>
            </a:r>
            <a:r>
              <a:rPr lang="en-US" altLang="ko-KR" sz="1050" dirty="0"/>
              <a:t>/</a:t>
            </a:r>
            <a:r>
              <a:rPr lang="ko-KR" altLang="en-US" sz="1050" dirty="0"/>
              <a:t>신청취소가 가능하다</a:t>
            </a:r>
            <a:r>
              <a:rPr lang="en-US" altLang="ko-KR" sz="1050" dirty="0"/>
              <a:t>. </a:t>
            </a:r>
            <a:endParaRPr lang="ko-KR" altLang="en-US" sz="1050" dirty="0"/>
          </a:p>
        </p:txBody>
      </p:sp>
      <p:sp>
        <p:nvSpPr>
          <p:cNvPr id="23" name="모서리가 둥근 직사각형 8"/>
          <p:cNvSpPr>
            <a:spLocks noChangeArrowheads="1"/>
          </p:cNvSpPr>
          <p:nvPr/>
        </p:nvSpPr>
        <p:spPr bwMode="auto">
          <a:xfrm>
            <a:off x="7964923" y="3504000"/>
            <a:ext cx="711531" cy="243171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4" name="타원 9"/>
          <p:cNvSpPr>
            <a:spLocks noChangeArrowheads="1"/>
          </p:cNvSpPr>
          <p:nvPr/>
        </p:nvSpPr>
        <p:spPr bwMode="auto">
          <a:xfrm>
            <a:off x="8576763" y="3399581"/>
            <a:ext cx="243709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0254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 bwMode="auto">
          <a:xfrm>
            <a:off x="3120723" y="836712"/>
            <a:ext cx="2531397" cy="6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r>
              <a:rPr kumimoji="0" lang="ko-KR" altLang="en-US" sz="2400" b="1" u="sng" dirty="0">
                <a:latin typeface="+mj-ea"/>
              </a:rPr>
              <a:t>목  차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2915816" y="1844824"/>
            <a:ext cx="4536504" cy="29854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AutoNum type="arabicPeriod"/>
            </a:pPr>
            <a:r>
              <a:rPr kumimoji="0" lang="ko-KR" altLang="en-US" sz="2000" b="1" dirty="0">
                <a:latin typeface="+mn-ea"/>
              </a:rPr>
              <a:t>시스템 로그인</a:t>
            </a:r>
            <a:endParaRPr kumimoji="0" lang="en-US" altLang="ko-KR" sz="2000" b="1" dirty="0">
              <a:latin typeface="+mn-ea"/>
            </a:endParaRPr>
          </a:p>
          <a:p>
            <a:pPr>
              <a:buFontTx/>
              <a:buAutoNum type="arabicPeriod"/>
            </a:pPr>
            <a:r>
              <a:rPr kumimoji="0" lang="ko-KR" altLang="en-US" sz="2000" b="1" dirty="0">
                <a:latin typeface="+mn-ea"/>
              </a:rPr>
              <a:t>메뉴 및 기능</a:t>
            </a:r>
            <a:endParaRPr kumimoji="0" lang="en-US" altLang="ko-KR" sz="2000" b="1" dirty="0">
              <a:latin typeface="+mn-ea"/>
            </a:endParaRPr>
          </a:p>
          <a:p>
            <a:pPr>
              <a:buFontTx/>
              <a:buAutoNum type="arabicPeriod"/>
            </a:pPr>
            <a:r>
              <a:rPr kumimoji="0" lang="ko-KR" altLang="en-US" sz="2000" b="1" dirty="0">
                <a:latin typeface="+mn-ea"/>
              </a:rPr>
              <a:t>종합시험</a:t>
            </a:r>
            <a:endParaRPr kumimoji="0" lang="en-US" altLang="ko-KR" sz="2000" b="1" dirty="0">
              <a:latin typeface="+mn-ea"/>
            </a:endParaRPr>
          </a:p>
          <a:p>
            <a:pPr>
              <a:buFontTx/>
              <a:buAutoNum type="arabicPeriod"/>
            </a:pPr>
            <a:r>
              <a:rPr kumimoji="0" lang="ko-KR" altLang="en-US" sz="2000" b="1" dirty="0">
                <a:latin typeface="+mn-ea"/>
              </a:rPr>
              <a:t>지도교수 신청 및 변경</a:t>
            </a:r>
            <a:endParaRPr kumimoji="0" lang="en-US" altLang="ko-KR" sz="2000" b="1" dirty="0">
              <a:latin typeface="+mn-ea"/>
            </a:endParaRPr>
          </a:p>
          <a:p>
            <a:pPr>
              <a:buFontTx/>
              <a:buAutoNum type="arabicPeriod"/>
            </a:pPr>
            <a:r>
              <a:rPr kumimoji="0" lang="ko-KR" altLang="en-US" sz="2000" b="1" dirty="0">
                <a:latin typeface="+mn-ea"/>
              </a:rPr>
              <a:t>휴</a:t>
            </a:r>
            <a:r>
              <a:rPr kumimoji="0" lang="en-US" altLang="ko-KR" sz="2000" b="1" dirty="0">
                <a:latin typeface="+mn-ea"/>
              </a:rPr>
              <a:t>·</a:t>
            </a:r>
            <a:r>
              <a:rPr kumimoji="0" lang="ko-KR" altLang="en-US" sz="2000" b="1" dirty="0">
                <a:latin typeface="+mn-ea"/>
              </a:rPr>
              <a:t>복학 신청</a:t>
            </a:r>
            <a:endParaRPr kumimoji="0" lang="en-US" altLang="ko-KR" sz="2000" b="1" dirty="0">
              <a:latin typeface="+mn-ea"/>
            </a:endParaRPr>
          </a:p>
          <a:p>
            <a:pPr>
              <a:buFontTx/>
              <a:buAutoNum type="arabicPeriod"/>
            </a:pPr>
            <a:r>
              <a:rPr kumimoji="0" lang="ko-KR" altLang="en-US" sz="2000" b="1" dirty="0">
                <a:latin typeface="+mn-ea"/>
              </a:rPr>
              <a:t>학위청구 논문 심사신청</a:t>
            </a:r>
            <a:endParaRPr kumimoji="0" lang="en-US" altLang="ko-KR" sz="2000" b="1" dirty="0">
              <a:latin typeface="+mn-ea"/>
            </a:endParaRPr>
          </a:p>
          <a:p>
            <a:pPr>
              <a:buFontTx/>
              <a:buAutoNum type="arabicPeriod"/>
            </a:pPr>
            <a:r>
              <a:rPr kumimoji="0" lang="ko-KR" altLang="en-US" sz="2000" b="1" dirty="0">
                <a:latin typeface="+mn-ea"/>
              </a:rPr>
              <a:t>수업연한 단축신청</a:t>
            </a:r>
            <a:endParaRPr kumimoji="0" lang="en-US" altLang="ko-KR" sz="2000" b="1" dirty="0">
              <a:latin typeface="+mn-ea"/>
            </a:endParaRPr>
          </a:p>
          <a:p>
            <a:pPr>
              <a:buFontTx/>
              <a:buAutoNum type="arabicPeriod"/>
            </a:pPr>
            <a:r>
              <a:rPr kumimoji="0" lang="ko-KR" altLang="en-US" sz="2000" b="1" dirty="0">
                <a:latin typeface="+mn-ea"/>
              </a:rPr>
              <a:t>석</a:t>
            </a:r>
            <a:r>
              <a:rPr kumimoji="0" lang="en-US" altLang="ko-KR" sz="2000" b="1" dirty="0">
                <a:latin typeface="+mn-ea"/>
              </a:rPr>
              <a:t> · </a:t>
            </a:r>
            <a:r>
              <a:rPr kumimoji="0" lang="ko-KR" altLang="en-US" sz="2000" b="1" dirty="0">
                <a:latin typeface="+mn-ea"/>
              </a:rPr>
              <a:t>박사통합과정 중도포기신청</a:t>
            </a:r>
            <a:endParaRPr kumimoji="0" lang="en-US" altLang="ko-KR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212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692696"/>
            <a:ext cx="8908243" cy="489654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744459" y="140382"/>
            <a:ext cx="7725544" cy="360040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1. 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시스템 로그인 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: http://portal.korea.ac.kr</a:t>
            </a:r>
            <a:endParaRPr lang="ko-KR" altLang="en-US" sz="2400" b="1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4" name="직선 연결선 14"/>
          <p:cNvCxnSpPr>
            <a:cxnSpLocks noChangeShapeType="1"/>
          </p:cNvCxnSpPr>
          <p:nvPr/>
        </p:nvCxnSpPr>
        <p:spPr bwMode="auto">
          <a:xfrm>
            <a:off x="120510" y="7278882"/>
            <a:ext cx="898812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76" y="5711627"/>
            <a:ext cx="90540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>
              <a:buFont typeface="가는각진제목체"/>
              <a:buAutoNum type="circleNumDbPlain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ID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입력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포털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ID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를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기입한다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비밀번호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입력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포털 비밀번호를 기입한다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로그인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ID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와 패스워드 기입 후 로그인한다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직선 연결선 14"/>
          <p:cNvCxnSpPr>
            <a:cxnSpLocks noChangeShapeType="1"/>
          </p:cNvCxnSpPr>
          <p:nvPr/>
        </p:nvCxnSpPr>
        <p:spPr bwMode="auto">
          <a:xfrm>
            <a:off x="59246" y="5589240"/>
            <a:ext cx="9072000" cy="0"/>
          </a:xfrm>
          <a:prstGeom prst="line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모서리가 둥근 직사각형 5"/>
          <p:cNvSpPr>
            <a:spLocks noChangeArrowheads="1"/>
          </p:cNvSpPr>
          <p:nvPr/>
        </p:nvSpPr>
        <p:spPr bwMode="auto">
          <a:xfrm>
            <a:off x="6948264" y="1637266"/>
            <a:ext cx="1152128" cy="14401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9" name="모서리가 둥근 직사각형 16"/>
          <p:cNvSpPr>
            <a:spLocks noChangeArrowheads="1"/>
          </p:cNvSpPr>
          <p:nvPr/>
        </p:nvSpPr>
        <p:spPr bwMode="auto">
          <a:xfrm>
            <a:off x="6948264" y="1878692"/>
            <a:ext cx="1152128" cy="14401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0" name="모서리가 둥근 직사각형 17"/>
          <p:cNvSpPr>
            <a:spLocks noChangeArrowheads="1"/>
          </p:cNvSpPr>
          <p:nvPr/>
        </p:nvSpPr>
        <p:spPr bwMode="auto">
          <a:xfrm>
            <a:off x="8316416" y="1683874"/>
            <a:ext cx="533071" cy="300636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1" name="타원 18"/>
          <p:cNvSpPr>
            <a:spLocks noChangeArrowheads="1"/>
          </p:cNvSpPr>
          <p:nvPr/>
        </p:nvSpPr>
        <p:spPr bwMode="auto">
          <a:xfrm>
            <a:off x="6660232" y="1556792"/>
            <a:ext cx="249794" cy="25200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타원 19"/>
          <p:cNvSpPr>
            <a:spLocks noChangeArrowheads="1"/>
          </p:cNvSpPr>
          <p:nvPr/>
        </p:nvSpPr>
        <p:spPr bwMode="auto">
          <a:xfrm>
            <a:off x="6660232" y="1844824"/>
            <a:ext cx="249794" cy="25200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타원 20"/>
          <p:cNvSpPr>
            <a:spLocks noChangeArrowheads="1"/>
          </p:cNvSpPr>
          <p:nvPr/>
        </p:nvSpPr>
        <p:spPr bwMode="auto">
          <a:xfrm>
            <a:off x="8172400" y="1412776"/>
            <a:ext cx="249794" cy="249794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684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533C99FF-CE5F-6656-6883-60AD3DBFA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4"/>
          <a:stretch/>
        </p:blipFill>
        <p:spPr>
          <a:xfrm>
            <a:off x="0" y="716445"/>
            <a:ext cx="9131246" cy="4536415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744459" y="140382"/>
            <a:ext cx="7725544" cy="360040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2. 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메뉴 및 기능</a:t>
            </a:r>
          </a:p>
        </p:txBody>
      </p:sp>
      <p:cxnSp>
        <p:nvCxnSpPr>
          <p:cNvPr id="14" name="직선 연결선 14"/>
          <p:cNvCxnSpPr>
            <a:cxnSpLocks noChangeShapeType="1"/>
          </p:cNvCxnSpPr>
          <p:nvPr/>
        </p:nvCxnSpPr>
        <p:spPr bwMode="auto">
          <a:xfrm>
            <a:off x="120510" y="7278882"/>
            <a:ext cx="898812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76" y="5445224"/>
            <a:ext cx="9054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메뉴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사용자 메뉴목록 구성을 확인하고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원하는 메뉴를 클릭하면 해당 화면에 접속할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cxnSp>
        <p:nvCxnSpPr>
          <p:cNvPr id="32" name="직선 연결선 14"/>
          <p:cNvCxnSpPr>
            <a:cxnSpLocks noChangeShapeType="1"/>
          </p:cNvCxnSpPr>
          <p:nvPr/>
        </p:nvCxnSpPr>
        <p:spPr bwMode="auto">
          <a:xfrm>
            <a:off x="59246" y="5229200"/>
            <a:ext cx="9072000" cy="0"/>
          </a:xfrm>
          <a:prstGeom prst="line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모서리가 둥근 직사각형 6"/>
          <p:cNvSpPr>
            <a:spLocks noChangeArrowheads="1"/>
          </p:cNvSpPr>
          <p:nvPr/>
        </p:nvSpPr>
        <p:spPr bwMode="auto">
          <a:xfrm>
            <a:off x="0" y="1082728"/>
            <a:ext cx="6084168" cy="288031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33" name="타원 7"/>
          <p:cNvSpPr>
            <a:spLocks noChangeArrowheads="1"/>
          </p:cNvSpPr>
          <p:nvPr/>
        </p:nvSpPr>
        <p:spPr bwMode="auto">
          <a:xfrm>
            <a:off x="179512" y="895981"/>
            <a:ext cx="243710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799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520651" y="2428868"/>
            <a:ext cx="8064896" cy="2286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ko-KR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종합시험</a:t>
            </a:r>
          </a:p>
        </p:txBody>
      </p:sp>
    </p:spTree>
    <p:extLst>
      <p:ext uri="{BB962C8B-B14F-4D97-AF65-F5344CB8AC3E}">
        <p14:creationId xmlns:p14="http://schemas.microsoft.com/office/powerpoint/2010/main" val="4068381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744459" y="140382"/>
            <a:ext cx="7725544" cy="360040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4.3 </a:t>
            </a:r>
            <a:r>
              <a:rPr lang="ko-KR" altLang="en-US" sz="2400" b="1" dirty="0">
                <a:solidFill>
                  <a:schemeClr val="bg1"/>
                </a:solidFill>
                <a:latin typeface="맑은 고딕" pitchFamily="50" charset="-127"/>
              </a:rPr>
              <a:t>종합시험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 신청</a:t>
            </a:r>
          </a:p>
        </p:txBody>
      </p:sp>
      <p:cxnSp>
        <p:nvCxnSpPr>
          <p:cNvPr id="14" name="직선 연결선 14"/>
          <p:cNvCxnSpPr>
            <a:cxnSpLocks noChangeShapeType="1"/>
          </p:cNvCxnSpPr>
          <p:nvPr/>
        </p:nvCxnSpPr>
        <p:spPr bwMode="auto">
          <a:xfrm>
            <a:off x="120510" y="7278882"/>
            <a:ext cx="898812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76" y="4976793"/>
            <a:ext cx="90540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종합시험을 신청하는 화면이다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신규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버튼 클릭 시 하나의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Row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생성되며 조회 버튼 클릭하여 신청할 교과목을 선택한다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조회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신청기간 직전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년 개설 과목을 조회한다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삭제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신규로 생성된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Row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를 삭제할 수 있으며 신청 후에도 삭제할 수 있다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buFont typeface="가는각진제목체"/>
              <a:buAutoNum type="circleNumDbPlain"/>
            </a:pP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신청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자격기준과 본인정보를 체크하고 충족할 경우 신청할 수 있으며 최고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과목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 최대 신청 과목은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개이다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cxnSp>
        <p:nvCxnSpPr>
          <p:cNvPr id="43" name="직선 연결선 14"/>
          <p:cNvCxnSpPr>
            <a:cxnSpLocks noChangeShapeType="1"/>
          </p:cNvCxnSpPr>
          <p:nvPr/>
        </p:nvCxnSpPr>
        <p:spPr bwMode="auto">
          <a:xfrm>
            <a:off x="59246" y="4887685"/>
            <a:ext cx="9072000" cy="0"/>
          </a:xfrm>
          <a:prstGeom prst="line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직사각형 1"/>
          <p:cNvSpPr/>
          <p:nvPr/>
        </p:nvSpPr>
        <p:spPr>
          <a:xfrm>
            <a:off x="4014408" y="654697"/>
            <a:ext cx="1368152" cy="156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20510" y="714630"/>
            <a:ext cx="8918214" cy="41545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746112"/>
            <a:ext cx="6048672" cy="405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타원 7"/>
          <p:cNvSpPr>
            <a:spLocks noChangeArrowheads="1"/>
          </p:cNvSpPr>
          <p:nvPr/>
        </p:nvSpPr>
        <p:spPr bwMode="auto">
          <a:xfrm>
            <a:off x="7740352" y="3429000"/>
            <a:ext cx="243710" cy="235988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6"/>
          <p:cNvSpPr>
            <a:spLocks noChangeArrowheads="1"/>
          </p:cNvSpPr>
          <p:nvPr/>
        </p:nvSpPr>
        <p:spPr bwMode="auto">
          <a:xfrm>
            <a:off x="7884368" y="3674697"/>
            <a:ext cx="477680" cy="216024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5" name="모서리가 둥근 직사각형 6"/>
          <p:cNvSpPr>
            <a:spLocks noChangeArrowheads="1"/>
          </p:cNvSpPr>
          <p:nvPr/>
        </p:nvSpPr>
        <p:spPr bwMode="auto">
          <a:xfrm>
            <a:off x="8388424" y="3678893"/>
            <a:ext cx="467216" cy="18215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6" name="타원 7"/>
          <p:cNvSpPr>
            <a:spLocks noChangeArrowheads="1"/>
          </p:cNvSpPr>
          <p:nvPr/>
        </p:nvSpPr>
        <p:spPr bwMode="auto">
          <a:xfrm>
            <a:off x="8423592" y="3462868"/>
            <a:ext cx="243710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6"/>
          <p:cNvSpPr>
            <a:spLocks noChangeArrowheads="1"/>
          </p:cNvSpPr>
          <p:nvPr/>
        </p:nvSpPr>
        <p:spPr bwMode="auto">
          <a:xfrm>
            <a:off x="3779913" y="4238022"/>
            <a:ext cx="504056" cy="199090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6" name="타원 7"/>
          <p:cNvSpPr>
            <a:spLocks noChangeArrowheads="1"/>
          </p:cNvSpPr>
          <p:nvPr/>
        </p:nvSpPr>
        <p:spPr bwMode="auto">
          <a:xfrm>
            <a:off x="3970535" y="4021998"/>
            <a:ext cx="243710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모서리가 둥근 직사각형 6"/>
          <p:cNvSpPr>
            <a:spLocks noChangeArrowheads="1"/>
          </p:cNvSpPr>
          <p:nvPr/>
        </p:nvSpPr>
        <p:spPr bwMode="auto">
          <a:xfrm>
            <a:off x="8423592" y="4221088"/>
            <a:ext cx="458424" cy="216024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8" name="타원 7"/>
          <p:cNvSpPr>
            <a:spLocks noChangeArrowheads="1"/>
          </p:cNvSpPr>
          <p:nvPr/>
        </p:nvSpPr>
        <p:spPr bwMode="auto">
          <a:xfrm>
            <a:off x="8414800" y="4005063"/>
            <a:ext cx="243710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239CEC66-DCC4-7DDC-FBCC-721147D7B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3" y="811614"/>
            <a:ext cx="2744000" cy="3985537"/>
          </a:xfrm>
          <a:prstGeom prst="rect">
            <a:avLst/>
          </a:prstGeom>
        </p:spPr>
      </p:pic>
      <p:pic>
        <p:nvPicPr>
          <p:cNvPr id="8" name="그림 7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2F28E1C3-77D1-1D9F-5BCE-F6253170BA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9" b="50000"/>
          <a:stretch/>
        </p:blipFill>
        <p:spPr>
          <a:xfrm>
            <a:off x="2984002" y="1064079"/>
            <a:ext cx="5961240" cy="6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744459" y="140382"/>
            <a:ext cx="7725544" cy="360040"/>
          </a:xfrm>
        </p:spPr>
        <p:txBody>
          <a:bodyPr>
            <a:noAutofit/>
          </a:bodyPr>
          <a:lstStyle/>
          <a:p>
            <a:pPr algn="l"/>
            <a:r>
              <a:rPr lang="en-US" altLang="ko-KR" sz="1600" b="1" dirty="0">
                <a:solidFill>
                  <a:schemeClr val="bg1"/>
                </a:solidFill>
                <a:latin typeface="+mj-ea"/>
              </a:rPr>
              <a:t>4.4 </a:t>
            </a:r>
            <a:r>
              <a:rPr lang="en-US" altLang="ko-KR" sz="1600" b="1" dirty="0" err="1">
                <a:solidFill>
                  <a:schemeClr val="bg1"/>
                </a:solidFill>
                <a:latin typeface="+mj-ea"/>
              </a:rPr>
              <a:t>종합시험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+mj-ea"/>
              </a:rPr>
              <a:t>신청목록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</a:rPr>
              <a:t> 및 </a:t>
            </a:r>
            <a:r>
              <a:rPr lang="en-US" altLang="ko-KR" sz="1600" b="1" dirty="0" err="1">
                <a:solidFill>
                  <a:schemeClr val="bg1"/>
                </a:solidFill>
                <a:latin typeface="+mj-ea"/>
              </a:rPr>
              <a:t>합격내역</a:t>
            </a:r>
            <a:r>
              <a:rPr lang="en-US" altLang="ko-KR" sz="1600" b="1" dirty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ko-KR" sz="1600" b="1" dirty="0" err="1">
                <a:solidFill>
                  <a:schemeClr val="bg1"/>
                </a:solidFill>
                <a:latin typeface="+mj-ea"/>
              </a:rPr>
              <a:t>조회</a:t>
            </a:r>
            <a:endParaRPr lang="ko-KR" altLang="en-US" sz="1600" b="1" dirty="0">
              <a:solidFill>
                <a:schemeClr val="bg1"/>
              </a:solidFill>
              <a:latin typeface="+mj-ea"/>
            </a:endParaRPr>
          </a:p>
        </p:txBody>
      </p:sp>
      <p:cxnSp>
        <p:nvCxnSpPr>
          <p:cNvPr id="14" name="직선 연결선 14"/>
          <p:cNvCxnSpPr>
            <a:cxnSpLocks noChangeShapeType="1"/>
          </p:cNvCxnSpPr>
          <p:nvPr/>
        </p:nvCxnSpPr>
        <p:spPr bwMode="auto">
          <a:xfrm>
            <a:off x="120510" y="7278882"/>
            <a:ext cx="898812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76" y="4976793"/>
            <a:ext cx="9054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/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>
                <a:latin typeface="맑은 고딕" pitchFamily="50" charset="-127"/>
                <a:ea typeface="맑은 고딕" pitchFamily="50" charset="-127"/>
              </a:rPr>
              <a:t>각종 시험 신청 합격 일자 및 종합시험 결과 보여주는 화면이다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cxnSp>
        <p:nvCxnSpPr>
          <p:cNvPr id="43" name="직선 연결선 14"/>
          <p:cNvCxnSpPr>
            <a:cxnSpLocks noChangeShapeType="1"/>
          </p:cNvCxnSpPr>
          <p:nvPr/>
        </p:nvCxnSpPr>
        <p:spPr bwMode="auto">
          <a:xfrm>
            <a:off x="59246" y="4887685"/>
            <a:ext cx="9072000" cy="0"/>
          </a:xfrm>
          <a:prstGeom prst="line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직사각형 1"/>
          <p:cNvSpPr/>
          <p:nvPr/>
        </p:nvSpPr>
        <p:spPr>
          <a:xfrm>
            <a:off x="4014408" y="654697"/>
            <a:ext cx="1368152" cy="1569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20510" y="714630"/>
            <a:ext cx="8918214" cy="41545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764704"/>
            <a:ext cx="53751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42AFF9A0-7898-0758-0D19-DB999DB6D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8" y="739778"/>
            <a:ext cx="3425260" cy="40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 txBox="1">
            <a:spLocks/>
          </p:cNvSpPr>
          <p:nvPr/>
        </p:nvSpPr>
        <p:spPr>
          <a:xfrm>
            <a:off x="520651" y="2428868"/>
            <a:ext cx="8064896" cy="22860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kumimoji="0" lang="ko-KR" alt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지도교수 변경 신청</a:t>
            </a:r>
          </a:p>
        </p:txBody>
      </p:sp>
    </p:spTree>
    <p:extLst>
      <p:ext uri="{BB962C8B-B14F-4D97-AF65-F5344CB8AC3E}">
        <p14:creationId xmlns:p14="http://schemas.microsoft.com/office/powerpoint/2010/main" val="185411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F5B6AA60-5C83-7B05-66EB-AA78C536F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" y="634570"/>
            <a:ext cx="3133333" cy="432339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1" y="3112764"/>
            <a:ext cx="6038853" cy="197258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1" y="625050"/>
            <a:ext cx="6067983" cy="2343867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 idx="4294967295"/>
          </p:nvPr>
        </p:nvSpPr>
        <p:spPr>
          <a:xfrm>
            <a:off x="744459" y="140382"/>
            <a:ext cx="7725544" cy="360040"/>
          </a:xfrm>
        </p:spPr>
        <p:txBody>
          <a:bodyPr>
            <a:noAutofit/>
          </a:bodyPr>
          <a:lstStyle/>
          <a:p>
            <a:pPr algn="l"/>
            <a:r>
              <a:rPr lang="en-US" altLang="ko-KR" sz="2400" b="1" dirty="0">
                <a:solidFill>
                  <a:schemeClr val="bg1"/>
                </a:solidFill>
                <a:latin typeface="+mj-ea"/>
              </a:rPr>
              <a:t>1.1 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</a:rPr>
              <a:t>지도교수 변경 신청</a:t>
            </a:r>
          </a:p>
        </p:txBody>
      </p:sp>
      <p:sp>
        <p:nvSpPr>
          <p:cNvPr id="8" name="모서리가 둥근 직사각형 5"/>
          <p:cNvSpPr>
            <a:spLocks noChangeArrowheads="1"/>
          </p:cNvSpPr>
          <p:nvPr/>
        </p:nvSpPr>
        <p:spPr bwMode="auto">
          <a:xfrm>
            <a:off x="7926358" y="1206968"/>
            <a:ext cx="709351" cy="178081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9" name="모서리가 둥근 직사각형 16"/>
          <p:cNvSpPr>
            <a:spLocks noChangeArrowheads="1"/>
          </p:cNvSpPr>
          <p:nvPr/>
        </p:nvSpPr>
        <p:spPr bwMode="auto">
          <a:xfrm>
            <a:off x="3971930" y="1381958"/>
            <a:ext cx="4849207" cy="54718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0" name="모서리가 둥근 직사각형 17"/>
          <p:cNvSpPr>
            <a:spLocks noChangeArrowheads="1"/>
          </p:cNvSpPr>
          <p:nvPr/>
        </p:nvSpPr>
        <p:spPr bwMode="auto">
          <a:xfrm>
            <a:off x="8425864" y="2493464"/>
            <a:ext cx="472822" cy="203011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11" name="타원 18"/>
          <p:cNvSpPr>
            <a:spLocks noChangeArrowheads="1"/>
          </p:cNvSpPr>
          <p:nvPr/>
        </p:nvSpPr>
        <p:spPr bwMode="auto">
          <a:xfrm>
            <a:off x="7797160" y="990138"/>
            <a:ext cx="211962" cy="194227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타원 19"/>
          <p:cNvSpPr>
            <a:spLocks noChangeArrowheads="1"/>
          </p:cNvSpPr>
          <p:nvPr/>
        </p:nvSpPr>
        <p:spPr bwMode="auto">
          <a:xfrm>
            <a:off x="3860082" y="1820178"/>
            <a:ext cx="220461" cy="222410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8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타원 20"/>
          <p:cNvSpPr>
            <a:spLocks noChangeArrowheads="1"/>
          </p:cNvSpPr>
          <p:nvPr/>
        </p:nvSpPr>
        <p:spPr bwMode="auto">
          <a:xfrm>
            <a:off x="8267057" y="2605117"/>
            <a:ext cx="206522" cy="206522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연결선 14"/>
          <p:cNvCxnSpPr>
            <a:cxnSpLocks noChangeShapeType="1"/>
          </p:cNvCxnSpPr>
          <p:nvPr/>
        </p:nvCxnSpPr>
        <p:spPr bwMode="auto">
          <a:xfrm>
            <a:off x="120510" y="7278882"/>
            <a:ext cx="898812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54476" y="5253007"/>
            <a:ext cx="9054028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hangingPunct="1">
              <a:lnSpc>
                <a:spcPct val="150000"/>
              </a:lnSpc>
              <a:buFont typeface="가는각진제목체"/>
              <a:buAutoNum type="circleNumDbPlain"/>
            </a:pP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변경할 지도교수를 </a:t>
            </a:r>
            <a:r>
              <a:rPr lang="ko-KR" altLang="en-US" sz="1100" dirty="0" err="1">
                <a:latin typeface="맑은 고딕" pitchFamily="50" charset="-127"/>
                <a:ea typeface="맑은 고딕" pitchFamily="50" charset="-127"/>
              </a:rPr>
              <a:t>팝업창을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 이용하여 검색 후 선택한다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lnSpc>
                <a:spcPct val="150000"/>
              </a:lnSpc>
              <a:buFont typeface="가는각진제목체"/>
              <a:buAutoNum type="circleNumDbPlain"/>
            </a:pP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신청사유를 입력한다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lnSpc>
                <a:spcPct val="150000"/>
              </a:lnSpc>
              <a:buFont typeface="가는각진제목체"/>
              <a:buAutoNum type="circleNumDbPlain"/>
            </a:pP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신청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]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버튼을 클릭한다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>
              <a:lnSpc>
                <a:spcPct val="150000"/>
              </a:lnSpc>
              <a:buFont typeface="가는각진제목체"/>
              <a:buAutoNum type="circleNumDbPlain"/>
            </a:pP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신청 후 신청을 취소할 수 있다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단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지도교수가 승인 시 취소가 불가하다</a:t>
            </a:r>
            <a:r>
              <a:rPr lang="en-US" altLang="ko-KR" sz="1100" dirty="0">
                <a:latin typeface="맑은 고딕" pitchFamily="50" charset="-127"/>
                <a:ea typeface="맑은 고딕" pitchFamily="50" charset="-127"/>
              </a:rPr>
              <a:t>.)</a:t>
            </a:r>
          </a:p>
          <a:p>
            <a:pPr eaLnBrk="1" hangingPunct="1">
              <a:lnSpc>
                <a:spcPct val="150000"/>
              </a:lnSpc>
              <a:buFont typeface="가는각진제목체"/>
              <a:buAutoNum type="circleNumDbPlain"/>
            </a:pPr>
            <a:r>
              <a:rPr lang="ko-KR" altLang="en-US" sz="1100" dirty="0">
                <a:latin typeface="맑은 고딕" pitchFamily="50" charset="-127"/>
                <a:ea typeface="맑은 고딕" pitchFamily="50" charset="-127"/>
              </a:rPr>
              <a:t>메뉴 위치</a:t>
            </a:r>
            <a:endParaRPr lang="en-US" altLang="ko-KR" sz="1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타원 17"/>
          <p:cNvSpPr>
            <a:spLocks noChangeArrowheads="1"/>
          </p:cNvSpPr>
          <p:nvPr/>
        </p:nvSpPr>
        <p:spPr bwMode="auto">
          <a:xfrm>
            <a:off x="7966451" y="4541010"/>
            <a:ext cx="243709" cy="2454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4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직선 연결선 14"/>
          <p:cNvCxnSpPr>
            <a:cxnSpLocks noChangeShapeType="1"/>
          </p:cNvCxnSpPr>
          <p:nvPr/>
        </p:nvCxnSpPr>
        <p:spPr bwMode="auto">
          <a:xfrm>
            <a:off x="59246" y="5229200"/>
            <a:ext cx="9072000" cy="0"/>
          </a:xfrm>
          <a:prstGeom prst="line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모서리가 둥근 직사각형 17"/>
          <p:cNvSpPr>
            <a:spLocks noChangeArrowheads="1"/>
          </p:cNvSpPr>
          <p:nvPr/>
        </p:nvSpPr>
        <p:spPr bwMode="auto">
          <a:xfrm>
            <a:off x="8154020" y="4702564"/>
            <a:ext cx="751978" cy="16777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4" name="모서리가 둥근 직사각형 5"/>
          <p:cNvSpPr>
            <a:spLocks noChangeArrowheads="1"/>
          </p:cNvSpPr>
          <p:nvPr/>
        </p:nvSpPr>
        <p:spPr bwMode="auto">
          <a:xfrm>
            <a:off x="1627877" y="3535792"/>
            <a:ext cx="1171970" cy="197542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eaLnBrk="1" latinLnBrk="0" hangingPunct="1">
              <a:spcBef>
                <a:spcPct val="50000"/>
              </a:spcBef>
            </a:pPr>
            <a:endParaRPr lang="ko-KR" altLang="en-US"/>
          </a:p>
        </p:txBody>
      </p:sp>
      <p:sp>
        <p:nvSpPr>
          <p:cNvPr id="25" name="타원 18"/>
          <p:cNvSpPr>
            <a:spLocks noChangeArrowheads="1"/>
          </p:cNvSpPr>
          <p:nvPr/>
        </p:nvSpPr>
        <p:spPr bwMode="auto">
          <a:xfrm>
            <a:off x="2703477" y="3408402"/>
            <a:ext cx="211962" cy="197543"/>
          </a:xfrm>
          <a:prstGeom prst="ellipse">
            <a:avLst/>
          </a:prstGeom>
          <a:solidFill>
            <a:srgbClr val="FFC000"/>
          </a:solidFill>
          <a:ln w="12700" algn="ctr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가는각진제목체"/>
                <a:cs typeface="가는각진제목체"/>
              </a:defRPr>
            </a:lvl9pPr>
          </a:lstStyle>
          <a:p>
            <a:pPr algn="ctr" eaLnBrk="1" latinLnBrk="0" hangingPunct="1">
              <a:spcBef>
                <a:spcPct val="50000"/>
              </a:spcBef>
            </a:pPr>
            <a:r>
              <a:rPr lang="en-US" altLang="ko-KR" sz="800" dirty="0">
                <a:latin typeface="맑은 고딕" pitchFamily="50" charset="-127"/>
                <a:ea typeface="맑은 고딕" pitchFamily="50" charset="-127"/>
              </a:rPr>
              <a:t>5</a:t>
            </a:r>
            <a:endParaRPr lang="ko-KR" altLang="en-US" sz="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593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7874</TotalTime>
  <Words>706</Words>
  <Application>Microsoft Office PowerPoint</Application>
  <PresentationFormat>화면 슬라이드 쇼(4:3)</PresentationFormat>
  <Paragraphs>116</Paragraphs>
  <Slides>18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HY헤드라인M</vt:lpstr>
      <vt:lpstr>가는각진제목체</vt:lpstr>
      <vt:lpstr>굴림</vt:lpstr>
      <vt:lpstr>굴림체</vt:lpstr>
      <vt:lpstr>맑은 고딕</vt:lpstr>
      <vt:lpstr>Arial</vt:lpstr>
      <vt:lpstr>Office 테마</vt:lpstr>
      <vt:lpstr>PowerPoint 프레젠테이션</vt:lpstr>
      <vt:lpstr>PowerPoint 프레젠테이션</vt:lpstr>
      <vt:lpstr>1. 시스템 로그인 : http://portal.korea.ac.kr</vt:lpstr>
      <vt:lpstr>2. 메뉴 및 기능</vt:lpstr>
      <vt:lpstr>PowerPoint 프레젠테이션</vt:lpstr>
      <vt:lpstr>4.3 종합시험 신청</vt:lpstr>
      <vt:lpstr>4.4 종합시험 신청목록 및 합격내역 조회</vt:lpstr>
      <vt:lpstr>PowerPoint 프레젠테이션</vt:lpstr>
      <vt:lpstr>1.1 지도교수 변경 신청</vt:lpstr>
      <vt:lpstr>PowerPoint 프레젠테이션</vt:lpstr>
      <vt:lpstr>5.1 휴·복학신청</vt:lpstr>
      <vt:lpstr>PowerPoint 프레젠테이션</vt:lpstr>
      <vt:lpstr>5.1 학위청구 논문 심사신청</vt:lpstr>
      <vt:lpstr>5.1 학위청구 논문 심사신청</vt:lpstr>
      <vt:lpstr>PowerPoint 프레젠테이션</vt:lpstr>
      <vt:lpstr>9.1 수업년한단축 신청</vt:lpstr>
      <vt:lpstr>PowerPoint 프레젠테이션</vt:lpstr>
      <vt:lpstr>9.1 석.박사 통합과정 중도포기 신청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고려대학교 평가 대응 전략</dc:title>
  <dc:creator>lisman</dc:creator>
  <cp:lastModifiedBy>usder</cp:lastModifiedBy>
  <cp:revision>835</cp:revision>
  <cp:lastPrinted>2013-12-17T02:22:59Z</cp:lastPrinted>
  <dcterms:created xsi:type="dcterms:W3CDTF">2013-01-16T06:16:29Z</dcterms:created>
  <dcterms:modified xsi:type="dcterms:W3CDTF">2024-06-19T08:37:00Z</dcterms:modified>
</cp:coreProperties>
</file>