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73" r:id="rId3"/>
    <p:sldId id="510" r:id="rId4"/>
    <p:sldId id="511" r:id="rId5"/>
    <p:sldId id="476" r:id="rId6"/>
    <p:sldId id="498" r:id="rId7"/>
    <p:sldId id="500" r:id="rId8"/>
    <p:sldId id="482" r:id="rId9"/>
    <p:sldId id="513" r:id="rId10"/>
    <p:sldId id="514" r:id="rId11"/>
    <p:sldId id="515" r:id="rId12"/>
    <p:sldId id="516" r:id="rId13"/>
    <p:sldId id="517" r:id="rId14"/>
    <p:sldId id="518" r:id="rId15"/>
    <p:sldId id="519" r:id="rId16"/>
    <p:sldId id="520" r:id="rId17"/>
    <p:sldId id="525" r:id="rId18"/>
    <p:sldId id="526" r:id="rId19"/>
  </p:sldIdLst>
  <p:sldSz cx="9144000" cy="6858000" type="screen4x3"/>
  <p:notesSz cx="6794500" cy="9931400"/>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404"/>
    <a:srgbClr val="88151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어두운 스타일 1 - 강조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밝은 스타일 3 - 강조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보통 스타일 1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밝은 스타일 1 - 강조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6" autoAdjust="0"/>
    <p:restoredTop sz="96429" autoAdjust="0"/>
  </p:normalViewPr>
  <p:slideViewPr>
    <p:cSldViewPr>
      <p:cViewPr varScale="1">
        <p:scale>
          <a:sx n="107" d="100"/>
          <a:sy n="107" d="100"/>
        </p:scale>
        <p:origin x="196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36" y="-102"/>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024" cy="497047"/>
          </a:xfrm>
          <a:prstGeom prst="rect">
            <a:avLst/>
          </a:prstGeom>
        </p:spPr>
        <p:txBody>
          <a:bodyPr vert="horz" lIns="91431" tIns="45715" rIns="91431" bIns="45715"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sz="quarter" idx="1"/>
          </p:nvPr>
        </p:nvSpPr>
        <p:spPr>
          <a:xfrm>
            <a:off x="3847890" y="1"/>
            <a:ext cx="2945024" cy="497047"/>
          </a:xfrm>
          <a:prstGeom prst="rect">
            <a:avLst/>
          </a:prstGeom>
        </p:spPr>
        <p:txBody>
          <a:bodyPr vert="horz" lIns="91431" tIns="45715" rIns="91431" bIns="45715" rtlCol="0"/>
          <a:lstStyle>
            <a:lvl1pPr algn="r" fontAlgn="auto">
              <a:spcBef>
                <a:spcPts val="0"/>
              </a:spcBef>
              <a:spcAft>
                <a:spcPts val="0"/>
              </a:spcAft>
              <a:defRPr kumimoji="0" sz="1200">
                <a:latin typeface="+mn-lt"/>
                <a:ea typeface="+mn-ea"/>
              </a:defRPr>
            </a:lvl1pPr>
          </a:lstStyle>
          <a:p>
            <a:pPr>
              <a:defRPr/>
            </a:pPr>
            <a:fld id="{8F4EFD7E-65CA-4531-BB19-C3AA2935D8E0}" type="datetimeFigureOut">
              <a:rPr lang="ko-KR" altLang="en-US"/>
              <a:pPr>
                <a:defRPr/>
              </a:pPr>
              <a:t>2024-06-19</a:t>
            </a:fld>
            <a:endParaRPr lang="ko-KR" altLang="en-US"/>
          </a:p>
        </p:txBody>
      </p:sp>
      <p:sp>
        <p:nvSpPr>
          <p:cNvPr id="4" name="바닥글 개체 틀 3"/>
          <p:cNvSpPr>
            <a:spLocks noGrp="1"/>
          </p:cNvSpPr>
          <p:nvPr>
            <p:ph type="ftr" sz="quarter" idx="2"/>
          </p:nvPr>
        </p:nvSpPr>
        <p:spPr>
          <a:xfrm>
            <a:off x="1" y="9432766"/>
            <a:ext cx="2945024" cy="497047"/>
          </a:xfrm>
          <a:prstGeom prst="rect">
            <a:avLst/>
          </a:prstGeom>
        </p:spPr>
        <p:txBody>
          <a:bodyPr vert="horz" lIns="91431" tIns="45715" rIns="91431" bIns="45715"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5" name="슬라이드 번호 개체 틀 4"/>
          <p:cNvSpPr>
            <a:spLocks noGrp="1"/>
          </p:cNvSpPr>
          <p:nvPr>
            <p:ph type="sldNum" sz="quarter" idx="3"/>
          </p:nvPr>
        </p:nvSpPr>
        <p:spPr>
          <a:xfrm>
            <a:off x="3847890" y="9432766"/>
            <a:ext cx="2945024" cy="497047"/>
          </a:xfrm>
          <a:prstGeom prst="rect">
            <a:avLst/>
          </a:prstGeom>
        </p:spPr>
        <p:txBody>
          <a:bodyPr vert="horz" lIns="91431" tIns="45715" rIns="91431" bIns="45715" rtlCol="0" anchor="b"/>
          <a:lstStyle>
            <a:lvl1pPr algn="r" fontAlgn="auto">
              <a:spcBef>
                <a:spcPts val="0"/>
              </a:spcBef>
              <a:spcAft>
                <a:spcPts val="0"/>
              </a:spcAft>
              <a:defRPr kumimoji="0" sz="1200">
                <a:latin typeface="+mn-lt"/>
                <a:ea typeface="+mn-ea"/>
              </a:defRPr>
            </a:lvl1pPr>
          </a:lstStyle>
          <a:p>
            <a:pPr>
              <a:defRPr/>
            </a:pPr>
            <a:fld id="{72CC668B-A8E5-4BFD-85EE-B7E92E2D0D9E}" type="slidenum">
              <a:rPr lang="ko-KR" altLang="en-US"/>
              <a:pPr>
                <a:defRPr/>
              </a:pPr>
              <a:t>‹#›</a:t>
            </a:fld>
            <a:endParaRPr lang="ko-KR" altLang="en-US"/>
          </a:p>
        </p:txBody>
      </p:sp>
    </p:spTree>
    <p:extLst>
      <p:ext uri="{BB962C8B-B14F-4D97-AF65-F5344CB8AC3E}">
        <p14:creationId xmlns:p14="http://schemas.microsoft.com/office/powerpoint/2010/main" val="3389534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024" cy="497047"/>
          </a:xfrm>
          <a:prstGeom prst="rect">
            <a:avLst/>
          </a:prstGeom>
        </p:spPr>
        <p:txBody>
          <a:bodyPr vert="horz" lIns="91431" tIns="45715" rIns="91431" bIns="45715"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47890" y="1"/>
            <a:ext cx="2945024" cy="497047"/>
          </a:xfrm>
          <a:prstGeom prst="rect">
            <a:avLst/>
          </a:prstGeom>
        </p:spPr>
        <p:txBody>
          <a:bodyPr vert="horz" lIns="91431" tIns="45715" rIns="91431" bIns="45715" rtlCol="0"/>
          <a:lstStyle>
            <a:lvl1pPr algn="r" fontAlgn="auto">
              <a:spcBef>
                <a:spcPts val="0"/>
              </a:spcBef>
              <a:spcAft>
                <a:spcPts val="0"/>
              </a:spcAft>
              <a:defRPr kumimoji="0" sz="1200">
                <a:latin typeface="+mn-lt"/>
                <a:ea typeface="+mn-ea"/>
              </a:defRPr>
            </a:lvl1pPr>
          </a:lstStyle>
          <a:p>
            <a:pPr>
              <a:defRPr/>
            </a:pPr>
            <a:fld id="{6EEF2353-C0D5-4AF2-B1E3-AE4D05B80550}" type="datetimeFigureOut">
              <a:rPr lang="ko-KR" altLang="en-US"/>
              <a:pPr>
                <a:defRPr/>
              </a:pPr>
              <a:t>2024-06-19</a:t>
            </a:fld>
            <a:endParaRPr lang="ko-KR" altLang="en-US"/>
          </a:p>
        </p:txBody>
      </p:sp>
      <p:sp>
        <p:nvSpPr>
          <p:cNvPr id="4" name="슬라이드 이미지 개체 틀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1" tIns="45715" rIns="91431" bIns="45715" rtlCol="0" anchor="ctr"/>
          <a:lstStyle/>
          <a:p>
            <a:pPr lvl="0"/>
            <a:endParaRPr lang="ko-KR" altLang="en-US" noProof="0"/>
          </a:p>
        </p:txBody>
      </p:sp>
      <p:sp>
        <p:nvSpPr>
          <p:cNvPr id="5" name="슬라이드 노트 개체 틀 4"/>
          <p:cNvSpPr>
            <a:spLocks noGrp="1"/>
          </p:cNvSpPr>
          <p:nvPr>
            <p:ph type="body" sz="quarter" idx="3"/>
          </p:nvPr>
        </p:nvSpPr>
        <p:spPr>
          <a:xfrm>
            <a:off x="679135" y="4717974"/>
            <a:ext cx="5436235" cy="4468654"/>
          </a:xfrm>
          <a:prstGeom prst="rect">
            <a:avLst/>
          </a:prstGeom>
        </p:spPr>
        <p:txBody>
          <a:bodyPr vert="horz" lIns="91431" tIns="45715" rIns="91431" bIns="45715" rtlCol="0"/>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1" y="9432766"/>
            <a:ext cx="2945024" cy="497047"/>
          </a:xfrm>
          <a:prstGeom prst="rect">
            <a:avLst/>
          </a:prstGeom>
        </p:spPr>
        <p:txBody>
          <a:bodyPr vert="horz" lIns="91431" tIns="45715" rIns="91431" bIns="45715"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47890" y="9432766"/>
            <a:ext cx="2945024" cy="497047"/>
          </a:xfrm>
          <a:prstGeom prst="rect">
            <a:avLst/>
          </a:prstGeom>
        </p:spPr>
        <p:txBody>
          <a:bodyPr vert="horz" lIns="91431" tIns="45715" rIns="91431" bIns="45715" rtlCol="0" anchor="b"/>
          <a:lstStyle>
            <a:lvl1pPr algn="r" fontAlgn="auto">
              <a:spcBef>
                <a:spcPts val="0"/>
              </a:spcBef>
              <a:spcAft>
                <a:spcPts val="0"/>
              </a:spcAft>
              <a:defRPr kumimoji="0" sz="1200">
                <a:latin typeface="+mn-lt"/>
                <a:ea typeface="+mn-ea"/>
              </a:defRPr>
            </a:lvl1pPr>
          </a:lstStyle>
          <a:p>
            <a:pPr>
              <a:defRPr/>
            </a:pPr>
            <a:fld id="{2A90E6E6-BC19-4A11-93C1-6F24752ACC88}" type="slidenum">
              <a:rPr lang="ko-KR" altLang="en-US"/>
              <a:pPr>
                <a:defRPr/>
              </a:pPr>
              <a:t>‹#›</a:t>
            </a:fld>
            <a:endParaRPr lang="ko-KR" altLang="en-US"/>
          </a:p>
        </p:txBody>
      </p:sp>
    </p:spTree>
    <p:extLst>
      <p:ext uri="{BB962C8B-B14F-4D97-AF65-F5344CB8AC3E}">
        <p14:creationId xmlns:p14="http://schemas.microsoft.com/office/powerpoint/2010/main" val="1954436590"/>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pPr>
              <a:defRPr/>
            </a:pPr>
            <a:fld id="{2A90E6E6-BC19-4A11-93C1-6F24752ACC88}" type="slidenum">
              <a:rPr lang="ko-KR" altLang="en-US" smtClean="0"/>
              <a:pPr>
                <a:defRPr/>
              </a:pPr>
              <a:t>1</a:t>
            </a:fld>
            <a:endParaRPr lang="ko-KR" altLang="en-US"/>
          </a:p>
        </p:txBody>
      </p:sp>
    </p:spTree>
    <p:extLst>
      <p:ext uri="{BB962C8B-B14F-4D97-AF65-F5344CB8AC3E}">
        <p14:creationId xmlns:p14="http://schemas.microsoft.com/office/powerpoint/2010/main" val="242707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pPr>
              <a:defRPr/>
            </a:pPr>
            <a:fld id="{2A90E6E6-BC19-4A11-93C1-6F24752ACC88}" type="slidenum">
              <a:rPr lang="ko-KR" altLang="en-US" smtClean="0"/>
              <a:pPr>
                <a:defRPr/>
              </a:pPr>
              <a:t>2</a:t>
            </a:fld>
            <a:endParaRPr lang="ko-KR" altLang="en-US"/>
          </a:p>
        </p:txBody>
      </p:sp>
    </p:spTree>
    <p:extLst>
      <p:ext uri="{BB962C8B-B14F-4D97-AF65-F5344CB8AC3E}">
        <p14:creationId xmlns:p14="http://schemas.microsoft.com/office/powerpoint/2010/main" val="26781187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srcRect/>
          <a:stretch>
            <a:fillRect/>
          </a:stretch>
        </p:blipFill>
        <p:spPr bwMode="auto">
          <a:xfrm>
            <a:off x="-11113" y="6677025"/>
            <a:ext cx="9153526" cy="190500"/>
          </a:xfrm>
          <a:prstGeom prst="rect">
            <a:avLst/>
          </a:prstGeom>
          <a:noFill/>
          <a:ln w="9525">
            <a:noFill/>
            <a:miter lim="800000"/>
            <a:headEnd/>
            <a:tailEnd/>
          </a:ln>
        </p:spPr>
      </p:pic>
      <p:sp>
        <p:nvSpPr>
          <p:cNvPr id="16" name="날짜 개체 틀 3"/>
          <p:cNvSpPr>
            <a:spLocks noGrp="1"/>
          </p:cNvSpPr>
          <p:nvPr>
            <p:ph type="dt" sz="half" idx="10"/>
          </p:nvPr>
        </p:nvSpPr>
        <p:spPr/>
        <p:txBody>
          <a:bodyPr/>
          <a:lstStyle>
            <a:lvl1pPr>
              <a:defRPr/>
            </a:lvl1pPr>
          </a:lstStyle>
          <a:p>
            <a:pPr>
              <a:defRPr/>
            </a:pPr>
            <a:fld id="{F393AC64-D4FA-4D21-BC25-CF82C8888711}" type="datetime1">
              <a:rPr lang="ko-KR" altLang="en-US" smtClean="0"/>
              <a:pPr>
                <a:defRPr/>
              </a:pPr>
              <a:t>2024-06-19</a:t>
            </a:fld>
            <a:endParaRPr lang="ko-KR" altLang="en-US"/>
          </a:p>
        </p:txBody>
      </p:sp>
      <p:sp>
        <p:nvSpPr>
          <p:cNvPr id="17" name="바닥글 개체 틀 4"/>
          <p:cNvSpPr>
            <a:spLocks noGrp="1"/>
          </p:cNvSpPr>
          <p:nvPr>
            <p:ph type="ftr" sz="quarter" idx="11"/>
          </p:nvPr>
        </p:nvSpPr>
        <p:spPr/>
        <p:txBody>
          <a:bodyPr/>
          <a:lstStyle>
            <a:lvl1pPr>
              <a:defRPr/>
            </a:lvl1pPr>
          </a:lstStyle>
          <a:p>
            <a:pPr>
              <a:defRPr/>
            </a:pPr>
            <a:endParaRPr lang="ko-KR" altLang="en-US"/>
          </a:p>
        </p:txBody>
      </p:sp>
      <p:sp>
        <p:nvSpPr>
          <p:cNvPr id="18" name="슬라이드 번호 개체 틀 5"/>
          <p:cNvSpPr>
            <a:spLocks noGrp="1"/>
          </p:cNvSpPr>
          <p:nvPr>
            <p:ph type="sldNum" sz="quarter" idx="12"/>
          </p:nvPr>
        </p:nvSpPr>
        <p:spPr/>
        <p:txBody>
          <a:bodyPr/>
          <a:lstStyle>
            <a:lvl1pPr>
              <a:defRPr/>
            </a:lvl1pPr>
          </a:lstStyle>
          <a:p>
            <a:pPr>
              <a:defRPr/>
            </a:pPr>
            <a:fld id="{E76252ED-EC22-48EB-BA3E-780615A85977}" type="slidenum">
              <a:rPr lang="ko-KR" altLang="en-US"/>
              <a:pPr>
                <a:defRPr/>
              </a:pPr>
              <a:t>‹#›</a:t>
            </a:fld>
            <a:endParaRPr lang="ko-KR" altLang="en-US"/>
          </a:p>
        </p:txBody>
      </p:sp>
      <p:pic>
        <p:nvPicPr>
          <p:cNvPr id="7" name="Picture 8"/>
          <p:cNvPicPr>
            <a:picLocks noChangeAspect="1" noChangeArrowheads="1"/>
          </p:cNvPicPr>
          <p:nvPr userDrawn="1"/>
        </p:nvPicPr>
        <p:blipFill>
          <a:blip r:embed="rId3" cstate="print"/>
          <a:srcRect/>
          <a:stretch>
            <a:fillRect/>
          </a:stretch>
        </p:blipFill>
        <p:spPr bwMode="auto">
          <a:xfrm>
            <a:off x="0" y="0"/>
            <a:ext cx="9144000" cy="904875"/>
          </a:xfrm>
          <a:prstGeom prst="rect">
            <a:avLst/>
          </a:prstGeom>
          <a:noFill/>
          <a:ln w="9525">
            <a:noFill/>
            <a:miter lim="800000"/>
            <a:headEnd/>
            <a:tailEnd/>
          </a:ln>
        </p:spPr>
      </p:pic>
      <p:grpSp>
        <p:nvGrpSpPr>
          <p:cNvPr id="8" name="그룹 18"/>
          <p:cNvGrpSpPr>
            <a:grpSpLocks/>
          </p:cNvGrpSpPr>
          <p:nvPr userDrawn="1"/>
        </p:nvGrpSpPr>
        <p:grpSpPr bwMode="auto">
          <a:xfrm>
            <a:off x="-7938" y="6021388"/>
            <a:ext cx="9150351" cy="661987"/>
            <a:chOff x="-8468" y="6021288"/>
            <a:chExt cx="9150880" cy="661636"/>
          </a:xfrm>
        </p:grpSpPr>
        <p:pic>
          <p:nvPicPr>
            <p:cNvPr id="9" name="Picture 13"/>
            <p:cNvPicPr>
              <a:picLocks noChangeAspect="1" noChangeArrowheads="1"/>
            </p:cNvPicPr>
            <p:nvPr userDrawn="1"/>
          </p:nvPicPr>
          <p:blipFill>
            <a:blip r:embed="rId4" cstate="print"/>
            <a:srcRect/>
            <a:stretch>
              <a:fillRect/>
            </a:stretch>
          </p:blipFill>
          <p:spPr bwMode="auto">
            <a:xfrm>
              <a:off x="-8468" y="6021288"/>
              <a:ext cx="1207096" cy="655286"/>
            </a:xfrm>
            <a:prstGeom prst="rect">
              <a:avLst/>
            </a:prstGeom>
            <a:noFill/>
            <a:ln w="9525">
              <a:noFill/>
              <a:miter lim="800000"/>
              <a:headEnd/>
              <a:tailEnd/>
            </a:ln>
          </p:spPr>
        </p:pic>
        <p:pic>
          <p:nvPicPr>
            <p:cNvPr id="10" name="Picture 13"/>
            <p:cNvPicPr>
              <a:picLocks noChangeAspect="1" noChangeArrowheads="1"/>
            </p:cNvPicPr>
            <p:nvPr userDrawn="1"/>
          </p:nvPicPr>
          <p:blipFill>
            <a:blip r:embed="rId5" cstate="print"/>
            <a:srcRect/>
            <a:stretch>
              <a:fillRect/>
            </a:stretch>
          </p:blipFill>
          <p:spPr bwMode="auto">
            <a:xfrm>
              <a:off x="1198628" y="6021288"/>
              <a:ext cx="1369938" cy="655287"/>
            </a:xfrm>
            <a:prstGeom prst="rect">
              <a:avLst/>
            </a:prstGeom>
            <a:noFill/>
            <a:ln w="9525">
              <a:noFill/>
              <a:miter lim="800000"/>
              <a:headEnd/>
              <a:tailEnd/>
            </a:ln>
          </p:spPr>
        </p:pic>
        <p:pic>
          <p:nvPicPr>
            <p:cNvPr id="11" name="Picture 12"/>
            <p:cNvPicPr>
              <a:picLocks noChangeAspect="1" noChangeArrowheads="1"/>
            </p:cNvPicPr>
            <p:nvPr userDrawn="1"/>
          </p:nvPicPr>
          <p:blipFill>
            <a:blip r:embed="rId6" cstate="print"/>
            <a:srcRect/>
            <a:stretch>
              <a:fillRect/>
            </a:stretch>
          </p:blipFill>
          <p:spPr bwMode="auto">
            <a:xfrm>
              <a:off x="2568566" y="6021289"/>
              <a:ext cx="1005554" cy="655286"/>
            </a:xfrm>
            <a:prstGeom prst="rect">
              <a:avLst/>
            </a:prstGeom>
            <a:noFill/>
            <a:ln w="9525">
              <a:noFill/>
              <a:miter lim="800000"/>
              <a:headEnd/>
              <a:tailEnd/>
            </a:ln>
          </p:spPr>
        </p:pic>
        <p:pic>
          <p:nvPicPr>
            <p:cNvPr id="12" name="Picture 14"/>
            <p:cNvPicPr>
              <a:picLocks noChangeAspect="1" noChangeArrowheads="1"/>
            </p:cNvPicPr>
            <p:nvPr userDrawn="1"/>
          </p:nvPicPr>
          <p:blipFill>
            <a:blip r:embed="rId7" cstate="print"/>
            <a:srcRect/>
            <a:stretch>
              <a:fillRect/>
            </a:stretch>
          </p:blipFill>
          <p:spPr bwMode="auto">
            <a:xfrm>
              <a:off x="3556295" y="6021288"/>
              <a:ext cx="933878" cy="655287"/>
            </a:xfrm>
            <a:prstGeom prst="rect">
              <a:avLst/>
            </a:prstGeom>
            <a:noFill/>
            <a:ln w="9525">
              <a:noFill/>
              <a:miter lim="800000"/>
              <a:headEnd/>
              <a:tailEnd/>
            </a:ln>
          </p:spPr>
        </p:pic>
        <p:pic>
          <p:nvPicPr>
            <p:cNvPr id="13" name="Picture 18"/>
            <p:cNvPicPr>
              <a:picLocks noChangeAspect="1" noChangeArrowheads="1"/>
            </p:cNvPicPr>
            <p:nvPr userDrawn="1"/>
          </p:nvPicPr>
          <p:blipFill>
            <a:blip r:embed="rId8" cstate="print"/>
            <a:srcRect/>
            <a:stretch>
              <a:fillRect/>
            </a:stretch>
          </p:blipFill>
          <p:spPr bwMode="auto">
            <a:xfrm>
              <a:off x="5474455" y="6021289"/>
              <a:ext cx="872918" cy="655286"/>
            </a:xfrm>
            <a:prstGeom prst="rect">
              <a:avLst/>
            </a:prstGeom>
            <a:noFill/>
            <a:ln w="9525">
              <a:noFill/>
              <a:miter lim="800000"/>
              <a:headEnd/>
              <a:tailEnd/>
            </a:ln>
          </p:spPr>
        </p:pic>
        <p:pic>
          <p:nvPicPr>
            <p:cNvPr id="14" name="Picture 19"/>
            <p:cNvPicPr>
              <a:picLocks noChangeAspect="1" noChangeArrowheads="1"/>
            </p:cNvPicPr>
            <p:nvPr userDrawn="1"/>
          </p:nvPicPr>
          <p:blipFill>
            <a:blip r:embed="rId9" cstate="print"/>
            <a:srcRect/>
            <a:stretch>
              <a:fillRect/>
            </a:stretch>
          </p:blipFill>
          <p:spPr bwMode="auto">
            <a:xfrm>
              <a:off x="6347374" y="6021289"/>
              <a:ext cx="985335" cy="655286"/>
            </a:xfrm>
            <a:prstGeom prst="rect">
              <a:avLst/>
            </a:prstGeom>
            <a:noFill/>
            <a:ln w="9525">
              <a:noFill/>
              <a:miter lim="800000"/>
              <a:headEnd/>
              <a:tailEnd/>
            </a:ln>
          </p:spPr>
        </p:pic>
        <p:pic>
          <p:nvPicPr>
            <p:cNvPr id="15" name="Picture 20"/>
            <p:cNvPicPr>
              <a:picLocks noChangeAspect="1" noChangeArrowheads="1"/>
            </p:cNvPicPr>
            <p:nvPr userDrawn="1"/>
          </p:nvPicPr>
          <p:blipFill>
            <a:blip r:embed="rId10" cstate="print"/>
            <a:srcRect/>
            <a:stretch>
              <a:fillRect/>
            </a:stretch>
          </p:blipFill>
          <p:spPr bwMode="auto">
            <a:xfrm>
              <a:off x="7332240" y="6021534"/>
              <a:ext cx="984176" cy="656446"/>
            </a:xfrm>
            <a:prstGeom prst="rect">
              <a:avLst/>
            </a:prstGeom>
            <a:noFill/>
            <a:ln w="9525">
              <a:noFill/>
              <a:miter lim="800000"/>
              <a:headEnd/>
              <a:tailEnd/>
            </a:ln>
          </p:spPr>
        </p:pic>
        <p:pic>
          <p:nvPicPr>
            <p:cNvPr id="19" name="Picture 21"/>
            <p:cNvPicPr>
              <a:picLocks noChangeAspect="1" noChangeArrowheads="1"/>
            </p:cNvPicPr>
            <p:nvPr userDrawn="1"/>
          </p:nvPicPr>
          <p:blipFill>
            <a:blip r:embed="rId11" cstate="print"/>
            <a:srcRect/>
            <a:stretch>
              <a:fillRect/>
            </a:stretch>
          </p:blipFill>
          <p:spPr bwMode="auto">
            <a:xfrm>
              <a:off x="8260558" y="6021533"/>
              <a:ext cx="881854" cy="661391"/>
            </a:xfrm>
            <a:prstGeom prst="rect">
              <a:avLst/>
            </a:prstGeom>
            <a:noFill/>
            <a:ln w="9525">
              <a:noFill/>
              <a:miter lim="800000"/>
              <a:headEnd/>
              <a:tailEnd/>
            </a:ln>
          </p:spPr>
        </p:pic>
        <p:pic>
          <p:nvPicPr>
            <p:cNvPr id="20" name="Picture 23"/>
            <p:cNvPicPr>
              <a:picLocks noChangeAspect="1" noChangeArrowheads="1"/>
            </p:cNvPicPr>
            <p:nvPr userDrawn="1"/>
          </p:nvPicPr>
          <p:blipFill>
            <a:blip r:embed="rId12" cstate="print"/>
            <a:srcRect/>
            <a:stretch>
              <a:fillRect/>
            </a:stretch>
          </p:blipFill>
          <p:spPr bwMode="auto">
            <a:xfrm>
              <a:off x="4490173" y="6022471"/>
              <a:ext cx="984282" cy="654571"/>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2B758F8E-7F5A-411E-B9F6-71CC23B2D930}" type="datetime1">
              <a:rPr lang="ko-KR" altLang="en-US" smtClean="0"/>
              <a:pPr>
                <a:defRPr/>
              </a:pPr>
              <a:t>2024-06-19</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2CF4BBA1-B2E0-4254-9282-5418555B94C1}"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57E78894-D6DC-439F-B7CA-05FB305286A4}" type="datetime1">
              <a:rPr lang="ko-KR" altLang="en-US" smtClean="0"/>
              <a:pPr>
                <a:defRPr/>
              </a:pPr>
              <a:t>2024-06-19</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075F9E73-3D32-4862-9D11-8C079834D29D}"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auto">
          <a:xfrm>
            <a:off x="-11113" y="6597650"/>
            <a:ext cx="9153526" cy="269875"/>
          </a:xfrm>
          <a:prstGeom prst="rect">
            <a:avLst/>
          </a:prstGeom>
          <a:noFill/>
          <a:ln w="9525">
            <a:noFill/>
            <a:miter lim="800000"/>
            <a:headEnd/>
            <a:tailEnd/>
          </a:ln>
        </p:spPr>
      </p:pic>
      <p:pic>
        <p:nvPicPr>
          <p:cNvPr id="5" name="Picture 9" descr="E:\#평가팀\# 평가실 행정업무\파워포인트 템플릿\1111.jpg"/>
          <p:cNvPicPr>
            <a:picLocks noChangeAspect="1" noChangeArrowheads="1"/>
          </p:cNvPicPr>
          <p:nvPr userDrawn="1"/>
        </p:nvPicPr>
        <p:blipFill>
          <a:blip r:embed="rId3" cstate="print"/>
          <a:srcRect/>
          <a:stretch>
            <a:fillRect/>
          </a:stretch>
        </p:blipFill>
        <p:spPr bwMode="auto">
          <a:xfrm>
            <a:off x="0" y="1"/>
            <a:ext cx="9142413" cy="620688"/>
          </a:xfrm>
          <a:prstGeom prst="rect">
            <a:avLst/>
          </a:prstGeom>
          <a:noFill/>
          <a:ln w="9525">
            <a:noFill/>
            <a:miter lim="800000"/>
            <a:headEnd/>
            <a:tailEnd/>
          </a:ln>
        </p:spPr>
      </p:pic>
      <p:pic>
        <p:nvPicPr>
          <p:cNvPr id="7" name="Picture 8" descr="G:\2008~2011학디부 시스템련 작업파일\Homepage\이미지\홈페이지 디자인\학교이미지\학교로고 및 심볼\2010년 이전\logo_ui(8)\crimson2positive.gif"/>
          <p:cNvPicPr>
            <a:picLocks noChangeAspect="1" noChangeArrowheads="1"/>
          </p:cNvPicPr>
          <p:nvPr userDrawn="1"/>
        </p:nvPicPr>
        <p:blipFill>
          <a:blip r:embed="rId4" cstate="print"/>
          <a:srcRect/>
          <a:stretch>
            <a:fillRect/>
          </a:stretch>
        </p:blipFill>
        <p:spPr bwMode="auto">
          <a:xfrm>
            <a:off x="139700" y="101601"/>
            <a:ext cx="327844" cy="440572"/>
          </a:xfrm>
          <a:prstGeom prst="rect">
            <a:avLst/>
          </a:prstGeom>
          <a:noFill/>
          <a:ln w="9525">
            <a:noFill/>
            <a:miter lim="800000"/>
            <a:headEnd/>
            <a:tailEnd/>
          </a:ln>
        </p:spPr>
      </p:pic>
      <p:sp>
        <p:nvSpPr>
          <p:cNvPr id="9" name="날짜 개체 틀 3"/>
          <p:cNvSpPr>
            <a:spLocks noGrp="1"/>
          </p:cNvSpPr>
          <p:nvPr>
            <p:ph type="dt" sz="half" idx="10"/>
          </p:nvPr>
        </p:nvSpPr>
        <p:spPr/>
        <p:txBody>
          <a:bodyPr/>
          <a:lstStyle>
            <a:lvl1pPr>
              <a:defRPr/>
            </a:lvl1pPr>
          </a:lstStyle>
          <a:p>
            <a:pPr>
              <a:defRPr/>
            </a:pPr>
            <a:fld id="{AB5947BC-0DF5-49BA-970F-09A283107DAA}" type="datetime1">
              <a:rPr lang="ko-KR" altLang="en-US" smtClean="0"/>
              <a:pPr>
                <a:defRPr/>
              </a:pPr>
              <a:t>2024-06-19</a:t>
            </a:fld>
            <a:endParaRPr lang="ko-KR" altLang="en-US"/>
          </a:p>
        </p:txBody>
      </p:sp>
      <p:sp>
        <p:nvSpPr>
          <p:cNvPr id="10" name="바닥글 개체 틀 4"/>
          <p:cNvSpPr>
            <a:spLocks noGrp="1"/>
          </p:cNvSpPr>
          <p:nvPr>
            <p:ph type="ftr" sz="quarter" idx="11"/>
          </p:nvPr>
        </p:nvSpPr>
        <p:spPr/>
        <p:txBody>
          <a:bodyPr/>
          <a:lstStyle>
            <a:lvl1pPr>
              <a:defRPr/>
            </a:lvl1pPr>
          </a:lstStyle>
          <a:p>
            <a:pPr>
              <a:defRPr/>
            </a:pPr>
            <a:endParaRPr lang="ko-KR" altLang="en-US" dirty="0"/>
          </a:p>
        </p:txBody>
      </p:sp>
      <p:sp>
        <p:nvSpPr>
          <p:cNvPr id="11" name="슬라이드 번호 개체 틀 5"/>
          <p:cNvSpPr>
            <a:spLocks noGrp="1"/>
          </p:cNvSpPr>
          <p:nvPr>
            <p:ph type="sldNum" sz="quarter" idx="12"/>
          </p:nvPr>
        </p:nvSpPr>
        <p:spPr/>
        <p:txBody>
          <a:bodyPr/>
          <a:lstStyle>
            <a:lvl1pPr>
              <a:defRPr/>
            </a:lvl1pPr>
          </a:lstStyle>
          <a:p>
            <a:pPr>
              <a:defRPr/>
            </a:pPr>
            <a:fld id="{E10E7F92-DDA3-4535-A3A4-96A0E159E202}" type="slidenum">
              <a:rPr lang="ko-KR" altLang="en-US"/>
              <a:pPr>
                <a:defRPr/>
              </a:pPr>
              <a:t>‹#›</a:t>
            </a:fld>
            <a:endParaRPr lang="ko-KR" altLang="en-US"/>
          </a:p>
        </p:txBody>
      </p:sp>
      <p:sp>
        <p:nvSpPr>
          <p:cNvPr id="12" name="TextBox 11"/>
          <p:cNvSpPr txBox="1"/>
          <p:nvPr userDrawn="1"/>
        </p:nvSpPr>
        <p:spPr>
          <a:xfrm>
            <a:off x="3643306" y="6572272"/>
            <a:ext cx="1571636" cy="307777"/>
          </a:xfrm>
          <a:prstGeom prst="rect">
            <a:avLst/>
          </a:prstGeom>
          <a:noFill/>
        </p:spPr>
        <p:txBody>
          <a:bodyPr wrap="square" rtlCol="0">
            <a:spAutoFit/>
          </a:bodyPr>
          <a:lstStyle/>
          <a:p>
            <a:pPr algn="ctr"/>
            <a:fld id="{05D32B85-CDD2-4484-BD2E-5EFF4B6DBF2A}" type="slidenum">
              <a:rPr lang="ko-KR" altLang="en-US" sz="1400" smtClean="0">
                <a:solidFill>
                  <a:schemeClr val="bg1"/>
                </a:solidFill>
                <a:latin typeface="굴림체" pitchFamily="49" charset="-127"/>
                <a:ea typeface="굴림체" pitchFamily="49" charset="-127"/>
              </a:rPr>
              <a:pPr algn="ctr"/>
              <a:t>‹#›</a:t>
            </a:fld>
            <a:endParaRPr lang="ko-KR" altLang="en-US" sz="1600" dirty="0">
              <a:solidFill>
                <a:schemeClr val="bg1"/>
              </a:solidFill>
              <a:latin typeface="굴림체" pitchFamily="49" charset="-127"/>
              <a:ea typeface="굴림체" pitchFamily="49" charset="-127"/>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11CE4716-BAA5-427A-84DE-AEB47F4D3053}" type="datetime1">
              <a:rPr lang="ko-KR" altLang="en-US" smtClean="0"/>
              <a:pPr>
                <a:defRPr/>
              </a:pPr>
              <a:t>2024-06-19</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6C310DBB-8AEF-41FD-AC63-AFAE96007A64}"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lvl1pPr>
              <a:defRPr/>
            </a:lvl1pPr>
          </a:lstStyle>
          <a:p>
            <a:pPr>
              <a:defRPr/>
            </a:pPr>
            <a:fld id="{232978F7-315A-4F30-8EC3-95B745C7984D}" type="datetime1">
              <a:rPr lang="ko-KR" altLang="en-US" smtClean="0"/>
              <a:pPr>
                <a:defRPr/>
              </a:pPr>
              <a:t>2024-06-19</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48AA68AB-A8E9-4353-89BB-B791A2A46234}"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lvl1pPr>
              <a:defRPr/>
            </a:lvl1pPr>
          </a:lstStyle>
          <a:p>
            <a:pPr>
              <a:defRPr/>
            </a:pPr>
            <a:fld id="{22D97C96-7924-4F65-A7A0-52E869B111BB}" type="datetime1">
              <a:rPr lang="ko-KR" altLang="en-US" smtClean="0"/>
              <a:pPr>
                <a:defRPr/>
              </a:pPr>
              <a:t>2024-06-19</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C2C540FE-94FC-4BD4-AE9E-869D6999832A}"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3"/>
          <p:cNvSpPr>
            <a:spLocks noGrp="1"/>
          </p:cNvSpPr>
          <p:nvPr>
            <p:ph type="dt" sz="half" idx="10"/>
          </p:nvPr>
        </p:nvSpPr>
        <p:spPr/>
        <p:txBody>
          <a:bodyPr/>
          <a:lstStyle>
            <a:lvl1pPr>
              <a:defRPr/>
            </a:lvl1pPr>
          </a:lstStyle>
          <a:p>
            <a:pPr>
              <a:defRPr/>
            </a:pPr>
            <a:fld id="{4A968365-9DAF-4FEF-B9B0-7D14C65B4FAF}" type="datetime1">
              <a:rPr lang="ko-KR" altLang="en-US" smtClean="0"/>
              <a:pPr>
                <a:defRPr/>
              </a:pPr>
              <a:t>2024-06-19</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55A6C474-2906-48DC-B37D-024418840343}"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7CFB4C6E-DFAB-4D2A-9D36-9DBA245546C4}" type="datetime1">
              <a:rPr lang="ko-KR" altLang="en-US" smtClean="0"/>
              <a:pPr>
                <a:defRPr/>
              </a:pPr>
              <a:t>2024-06-19</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6E37E0E8-0BD6-4E5D-864F-730E916BFE6F}"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C3F9DF3A-CD12-4272-93D8-8C0C5CD0F3BE}" type="datetime1">
              <a:rPr lang="ko-KR" altLang="en-US" smtClean="0"/>
              <a:pPr>
                <a:defRPr/>
              </a:pPr>
              <a:t>2024-06-19</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D2E3EC06-64E1-4083-ABF0-C5C391690BC8}"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84DDD898-24DB-4BCE-9448-88FD16F4FFEE}" type="datetime1">
              <a:rPr lang="ko-KR" altLang="en-US" smtClean="0"/>
              <a:pPr>
                <a:defRPr/>
              </a:pPr>
              <a:t>2024-06-19</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07A8E564-A72C-4430-8537-98D2992E3D4B}"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EB8BD6C-0AAC-4B1D-BCC2-326534F536A7}" type="datetime1">
              <a:rPr lang="ko-KR" altLang="en-US" smtClean="0"/>
              <a:pPr>
                <a:defRPr/>
              </a:pPr>
              <a:t>2024-06-19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C9FCC348-E9C1-4DE0-A1DE-3FACF48F270F}"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1643050"/>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Graduate School</a:t>
            </a:r>
          </a:p>
          <a:p>
            <a:pPr marL="0" indent="0" algn="ctr" fontAlgn="auto">
              <a:spcAft>
                <a:spcPts val="0"/>
              </a:spcAft>
              <a:buFont typeface="Arial" pitchFamily="34" charset="0"/>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Manual for Academic Affairs (Student)</a:t>
            </a:r>
            <a:endParaRPr kumimoji="0" lang="ko-KR" altLang="en-US"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2428868"/>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Application for Leave of Absence/Return</a:t>
            </a:r>
          </a:p>
        </p:txBody>
      </p:sp>
    </p:spTree>
    <p:extLst>
      <p:ext uri="{BB962C8B-B14F-4D97-AF65-F5344CB8AC3E}">
        <p14:creationId xmlns:p14="http://schemas.microsoft.com/office/powerpoint/2010/main" val="9287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텍스트, 스크린샷, 폰트, 문서이(가) 표시된 사진&#10;&#10;자동 생성된 설명">
            <a:extLst>
              <a:ext uri="{FF2B5EF4-FFF2-40B4-BE49-F238E27FC236}">
                <a16:creationId xmlns:a16="http://schemas.microsoft.com/office/drawing/2014/main" id="{3BA1BA11-AF4F-FD7A-57D1-875E3BDA0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80" y="797732"/>
            <a:ext cx="2893872" cy="4000846"/>
          </a:xfrm>
          <a:prstGeom prst="rect">
            <a:avLst/>
          </a:prstGeom>
        </p:spPr>
      </p:pic>
      <p:pic>
        <p:nvPicPr>
          <p:cNvPr id="6" name="그림 5"/>
          <p:cNvPicPr>
            <a:picLocks noChangeAspect="1"/>
          </p:cNvPicPr>
          <p:nvPr/>
        </p:nvPicPr>
        <p:blipFill>
          <a:blip r:embed="rId3" cstate="print"/>
          <a:stretch>
            <a:fillRect/>
          </a:stretch>
        </p:blipFill>
        <p:spPr>
          <a:xfrm>
            <a:off x="3017614" y="723985"/>
            <a:ext cx="6006368" cy="4091906"/>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5.1 Application for Leave of Absence/Return</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4976793"/>
            <a:ext cx="90540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a:t>
            </a:r>
            <a:r>
              <a:rPr lang="en-US" altLang="ko-KR" dirty="0"/>
              <a:t>You can apply for a leave of absence or return.</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Enter the information required for application.</a:t>
            </a:r>
          </a:p>
          <a:p>
            <a:pPr eaLnBrk="1" hangingPunct="1">
              <a:buFont typeface="가는각진제목체"/>
              <a:buAutoNum type="circleNumDbPlain"/>
            </a:pPr>
            <a:r>
              <a:rPr lang="en-US" altLang="ko-KR" dirty="0"/>
              <a:t>The information in your school registry will be automatically entered into this field.</a:t>
            </a:r>
          </a:p>
          <a:p>
            <a:pPr eaLnBrk="1" hangingPunct="1">
              <a:buFont typeface="가는각진제목체"/>
              <a:buAutoNum type="circleNumDbPlain"/>
            </a:pPr>
            <a:r>
              <a:rPr lang="en-US" altLang="ko-KR" dirty="0"/>
              <a:t>If [Same] is clicked, the address in your school register will be automatically entered into this field.</a:t>
            </a:r>
          </a:p>
          <a:p>
            <a:pPr eaLnBrk="1" hangingPunct="1">
              <a:buFont typeface="가는각진제목체"/>
              <a:buAutoNum type="circleNumDbPlain"/>
            </a:pPr>
            <a:r>
              <a:rPr lang="en-US" altLang="ko-KR" dirty="0"/>
              <a:t>The bank information in your school register will appear. Enter the information of the bank account into which you wish your tuition fee to be refunded.</a:t>
            </a:r>
          </a:p>
          <a:p>
            <a:pPr eaLnBrk="1" hangingPunct="1">
              <a:buFont typeface="가는각진제목체"/>
              <a:buAutoNum type="circleNumDbPlain"/>
            </a:pPr>
            <a:r>
              <a:rPr lang="en-US" altLang="ko-KR" dirty="0"/>
              <a:t>Enter the period of and reason for the absence.</a:t>
            </a:r>
          </a:p>
          <a:p>
            <a:pPr eaLnBrk="1" hangingPunct="1">
              <a:buFont typeface="가는각진제목체"/>
              <a:buAutoNum type="circleNumDbPlain"/>
            </a:pPr>
            <a:r>
              <a:rPr lang="en-US" altLang="ko-KR" dirty="0"/>
              <a:t>Apply.</a:t>
            </a:r>
          </a:p>
          <a:p>
            <a:pPr eaLnBrk="1" hangingPunct="1">
              <a:lnSpc>
                <a:spcPct val="150000"/>
              </a:lnSpc>
              <a:buFont typeface="가는각진제목체"/>
              <a:buAutoNum type="circleNumDbPlain"/>
            </a:pPr>
            <a:r>
              <a:rPr lang="en-US" altLang="ko-KR" dirty="0"/>
              <a:t>Tab location</a:t>
            </a:r>
            <a:endParaRPr lang="en-US" altLang="ko-KR" dirty="0">
              <a:latin typeface="맑은 고딕" pitchFamily="50" charset="-127"/>
              <a:ea typeface="맑은 고딕" pitchFamily="50" charset="-127"/>
            </a:endParaRPr>
          </a:p>
        </p:txBody>
      </p:sp>
      <p:cxnSp>
        <p:nvCxnSpPr>
          <p:cNvPr id="43" name="직선 연결선 14"/>
          <p:cNvCxnSpPr>
            <a:cxnSpLocks noChangeShapeType="1"/>
          </p:cNvCxnSpPr>
          <p:nvPr/>
        </p:nvCxnSpPr>
        <p:spPr bwMode="auto">
          <a:xfrm>
            <a:off x="59246" y="4887685"/>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 name="직사각형 2"/>
          <p:cNvSpPr/>
          <p:nvPr/>
        </p:nvSpPr>
        <p:spPr>
          <a:xfrm>
            <a:off x="120510" y="714630"/>
            <a:ext cx="8918214" cy="41545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6"/>
          <p:cNvSpPr>
            <a:spLocks noChangeArrowheads="1"/>
          </p:cNvSpPr>
          <p:nvPr/>
        </p:nvSpPr>
        <p:spPr bwMode="auto">
          <a:xfrm>
            <a:off x="3090916" y="1060268"/>
            <a:ext cx="5933066" cy="196279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2" name="타원 7"/>
          <p:cNvSpPr>
            <a:spLocks noChangeArrowheads="1"/>
          </p:cNvSpPr>
          <p:nvPr/>
        </p:nvSpPr>
        <p:spPr bwMode="auto">
          <a:xfrm>
            <a:off x="3047097" y="971161"/>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
        <p:nvSpPr>
          <p:cNvPr id="15" name="모서리가 둥근 직사각형 6"/>
          <p:cNvSpPr>
            <a:spLocks noChangeArrowheads="1"/>
          </p:cNvSpPr>
          <p:nvPr/>
        </p:nvSpPr>
        <p:spPr bwMode="auto">
          <a:xfrm>
            <a:off x="1907705" y="3429000"/>
            <a:ext cx="1109910" cy="216024"/>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6" name="타원 7"/>
          <p:cNvSpPr>
            <a:spLocks noChangeArrowheads="1"/>
          </p:cNvSpPr>
          <p:nvPr/>
        </p:nvSpPr>
        <p:spPr bwMode="auto">
          <a:xfrm>
            <a:off x="1701410" y="3260546"/>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7</a:t>
            </a:r>
            <a:endParaRPr lang="ko-KR" altLang="en-US" sz="800" dirty="0">
              <a:latin typeface="맑은 고딕" pitchFamily="50" charset="-127"/>
              <a:ea typeface="맑은 고딕" pitchFamily="50" charset="-127"/>
            </a:endParaRPr>
          </a:p>
        </p:txBody>
      </p:sp>
      <p:sp>
        <p:nvSpPr>
          <p:cNvPr id="18" name="모서리가 둥근 직사각형 6"/>
          <p:cNvSpPr>
            <a:spLocks noChangeArrowheads="1"/>
          </p:cNvSpPr>
          <p:nvPr/>
        </p:nvSpPr>
        <p:spPr bwMode="auto">
          <a:xfrm>
            <a:off x="159538" y="3071071"/>
            <a:ext cx="1100094" cy="28237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1" name="타원 7"/>
          <p:cNvSpPr>
            <a:spLocks noChangeArrowheads="1"/>
          </p:cNvSpPr>
          <p:nvPr/>
        </p:nvSpPr>
        <p:spPr bwMode="auto">
          <a:xfrm>
            <a:off x="54476" y="2954908"/>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7</a:t>
            </a:r>
            <a:endParaRPr lang="ko-KR" altLang="en-US" sz="800" dirty="0">
              <a:latin typeface="맑은 고딕" pitchFamily="50" charset="-127"/>
              <a:ea typeface="맑은 고딕" pitchFamily="50" charset="-127"/>
            </a:endParaRPr>
          </a:p>
        </p:txBody>
      </p:sp>
      <p:sp>
        <p:nvSpPr>
          <p:cNvPr id="19" name="모서리가 둥근 직사각형 6"/>
          <p:cNvSpPr>
            <a:spLocks noChangeArrowheads="1"/>
          </p:cNvSpPr>
          <p:nvPr/>
        </p:nvSpPr>
        <p:spPr bwMode="auto">
          <a:xfrm>
            <a:off x="4016429" y="1344464"/>
            <a:ext cx="4904909" cy="963189"/>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0" name="타원 7"/>
          <p:cNvSpPr>
            <a:spLocks noChangeArrowheads="1"/>
          </p:cNvSpPr>
          <p:nvPr/>
        </p:nvSpPr>
        <p:spPr bwMode="auto">
          <a:xfrm>
            <a:off x="3921629" y="1201207"/>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2</a:t>
            </a:r>
            <a:endParaRPr lang="ko-KR" altLang="en-US" sz="800" dirty="0">
              <a:latin typeface="맑은 고딕" pitchFamily="50" charset="-127"/>
              <a:ea typeface="맑은 고딕" pitchFamily="50" charset="-127"/>
            </a:endParaRPr>
          </a:p>
        </p:txBody>
      </p:sp>
      <p:sp>
        <p:nvSpPr>
          <p:cNvPr id="22" name="모서리가 둥근 직사각형 6"/>
          <p:cNvSpPr>
            <a:spLocks noChangeArrowheads="1"/>
          </p:cNvSpPr>
          <p:nvPr/>
        </p:nvSpPr>
        <p:spPr bwMode="auto">
          <a:xfrm>
            <a:off x="8665862" y="1816255"/>
            <a:ext cx="253489" cy="146432"/>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3" name="타원 7"/>
          <p:cNvSpPr>
            <a:spLocks noChangeArrowheads="1"/>
          </p:cNvSpPr>
          <p:nvPr/>
        </p:nvSpPr>
        <p:spPr bwMode="auto">
          <a:xfrm>
            <a:off x="8517970" y="1644674"/>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sp>
        <p:nvSpPr>
          <p:cNvPr id="24" name="모서리가 둥근 직사각형 6"/>
          <p:cNvSpPr>
            <a:spLocks noChangeArrowheads="1"/>
          </p:cNvSpPr>
          <p:nvPr/>
        </p:nvSpPr>
        <p:spPr bwMode="auto">
          <a:xfrm>
            <a:off x="4043484" y="2304644"/>
            <a:ext cx="4781091" cy="170058"/>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5" name="타원 7"/>
          <p:cNvSpPr>
            <a:spLocks noChangeArrowheads="1"/>
          </p:cNvSpPr>
          <p:nvPr/>
        </p:nvSpPr>
        <p:spPr bwMode="auto">
          <a:xfrm>
            <a:off x="8726010" y="2296086"/>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4</a:t>
            </a:r>
            <a:endParaRPr lang="ko-KR" altLang="en-US" sz="800" dirty="0">
              <a:latin typeface="맑은 고딕" pitchFamily="50" charset="-127"/>
              <a:ea typeface="맑은 고딕" pitchFamily="50" charset="-127"/>
            </a:endParaRPr>
          </a:p>
        </p:txBody>
      </p:sp>
      <p:sp>
        <p:nvSpPr>
          <p:cNvPr id="26" name="모서리가 둥근 직사각형 6"/>
          <p:cNvSpPr>
            <a:spLocks noChangeArrowheads="1"/>
          </p:cNvSpPr>
          <p:nvPr/>
        </p:nvSpPr>
        <p:spPr bwMode="auto">
          <a:xfrm>
            <a:off x="4038253" y="2489752"/>
            <a:ext cx="4947112" cy="551838"/>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7" name="타원 7"/>
          <p:cNvSpPr>
            <a:spLocks noChangeArrowheads="1"/>
          </p:cNvSpPr>
          <p:nvPr/>
        </p:nvSpPr>
        <p:spPr bwMode="auto">
          <a:xfrm>
            <a:off x="3835771" y="2360819"/>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5</a:t>
            </a:r>
            <a:endParaRPr lang="ko-KR" altLang="en-US" sz="800" dirty="0">
              <a:latin typeface="맑은 고딕" pitchFamily="50" charset="-127"/>
              <a:ea typeface="맑은 고딕" pitchFamily="50" charset="-127"/>
            </a:endParaRPr>
          </a:p>
        </p:txBody>
      </p:sp>
      <p:sp>
        <p:nvSpPr>
          <p:cNvPr id="28" name="모서리가 둥근 직사각형 6"/>
          <p:cNvSpPr>
            <a:spLocks noChangeArrowheads="1"/>
          </p:cNvSpPr>
          <p:nvPr/>
        </p:nvSpPr>
        <p:spPr bwMode="auto">
          <a:xfrm>
            <a:off x="8316416" y="3112172"/>
            <a:ext cx="591593" cy="152034"/>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9" name="타원 7"/>
          <p:cNvSpPr>
            <a:spLocks noChangeArrowheads="1"/>
          </p:cNvSpPr>
          <p:nvPr/>
        </p:nvSpPr>
        <p:spPr bwMode="auto">
          <a:xfrm>
            <a:off x="8809756" y="3212260"/>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6</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185684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2428868"/>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Evaluation of Thesis(Master &amp; Doctor)</a:t>
            </a:r>
          </a:p>
          <a:p>
            <a:pPr marL="0" indent="0" algn="ctr" fontAlgn="auto">
              <a:spcAft>
                <a:spcPts val="0"/>
              </a:spcAft>
              <a:buNone/>
              <a:defRPr/>
            </a:pPr>
            <a:endParaRPr kumimoji="0" lang="ko-KR" altLang="en-US"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endParaRPr>
          </a:p>
        </p:txBody>
      </p:sp>
    </p:spTree>
    <p:extLst>
      <p:ext uri="{BB962C8B-B14F-4D97-AF65-F5344CB8AC3E}">
        <p14:creationId xmlns:p14="http://schemas.microsoft.com/office/powerpoint/2010/main" val="376974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descr="텍스트, 스크린샷, 번호, 폰트이(가) 표시된 사진&#10;&#10;자동 생성된 설명">
            <a:extLst>
              <a:ext uri="{FF2B5EF4-FFF2-40B4-BE49-F238E27FC236}">
                <a16:creationId xmlns:a16="http://schemas.microsoft.com/office/drawing/2014/main" id="{01860CEA-CAD1-0941-B83D-EF5787ED0EF2}"/>
              </a:ext>
            </a:extLst>
          </p:cNvPr>
          <p:cNvPicPr>
            <a:picLocks noChangeAspect="1"/>
          </p:cNvPicPr>
          <p:nvPr/>
        </p:nvPicPr>
        <p:blipFill rotWithShape="1">
          <a:blip r:embed="rId2">
            <a:extLst>
              <a:ext uri="{28A0092B-C50C-407E-A947-70E740481C1C}">
                <a14:useLocalDpi xmlns:a14="http://schemas.microsoft.com/office/drawing/2010/main" val="0"/>
              </a:ext>
            </a:extLst>
          </a:blip>
          <a:srcRect l="28525"/>
          <a:stretch/>
        </p:blipFill>
        <p:spPr>
          <a:xfrm>
            <a:off x="129757" y="763362"/>
            <a:ext cx="2677242" cy="4085099"/>
          </a:xfrm>
          <a:prstGeom prst="rect">
            <a:avLst/>
          </a:prstGeom>
        </p:spPr>
      </p:pic>
      <p:pic>
        <p:nvPicPr>
          <p:cNvPr id="7" name="그림 6"/>
          <p:cNvPicPr>
            <a:picLocks noChangeAspect="1"/>
          </p:cNvPicPr>
          <p:nvPr/>
        </p:nvPicPr>
        <p:blipFill>
          <a:blip r:embed="rId3" cstate="print"/>
          <a:stretch>
            <a:fillRect/>
          </a:stretch>
        </p:blipFill>
        <p:spPr>
          <a:xfrm>
            <a:off x="2844422" y="763363"/>
            <a:ext cx="6156879" cy="4035215"/>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5.1 Evaluation of Thesis(Master &amp; Doctor)</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4976793"/>
            <a:ext cx="9054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a:t>
            </a:r>
            <a:r>
              <a:rPr lang="en-US" altLang="ko-KR" dirty="0"/>
              <a:t>You can apply to have your thesis evaluated.</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Apply: You can choose your committee members from the pop-up window before applying.</a:t>
            </a:r>
            <a:endParaRPr lang="en-US" altLang="ko-KR" dirty="0">
              <a:latin typeface="맑은 고딕" pitchFamily="50" charset="-127"/>
              <a:ea typeface="맑은 고딕" pitchFamily="50" charset="-127"/>
            </a:endParaRPr>
          </a:p>
        </p:txBody>
      </p:sp>
      <p:cxnSp>
        <p:nvCxnSpPr>
          <p:cNvPr id="43" name="직선 연결선 14"/>
          <p:cNvCxnSpPr>
            <a:cxnSpLocks noChangeShapeType="1"/>
          </p:cNvCxnSpPr>
          <p:nvPr/>
        </p:nvCxnSpPr>
        <p:spPr bwMode="auto">
          <a:xfrm>
            <a:off x="59246" y="4887685"/>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 name="직사각형 2"/>
          <p:cNvSpPr/>
          <p:nvPr/>
        </p:nvSpPr>
        <p:spPr>
          <a:xfrm>
            <a:off x="120510" y="714630"/>
            <a:ext cx="8918214" cy="41545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6"/>
          <p:cNvSpPr>
            <a:spLocks noChangeArrowheads="1"/>
          </p:cNvSpPr>
          <p:nvPr/>
        </p:nvSpPr>
        <p:spPr bwMode="auto">
          <a:xfrm>
            <a:off x="8301291" y="1340768"/>
            <a:ext cx="677309" cy="249594"/>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7" name="모서리가 둥근 직사각형 6"/>
          <p:cNvSpPr>
            <a:spLocks noChangeArrowheads="1"/>
          </p:cNvSpPr>
          <p:nvPr/>
        </p:nvSpPr>
        <p:spPr bwMode="auto">
          <a:xfrm>
            <a:off x="1816501" y="1663137"/>
            <a:ext cx="848004" cy="325703"/>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8" name="타원 7"/>
          <p:cNvSpPr>
            <a:spLocks noChangeArrowheads="1"/>
          </p:cNvSpPr>
          <p:nvPr/>
        </p:nvSpPr>
        <p:spPr bwMode="auto">
          <a:xfrm>
            <a:off x="2500100" y="1472368"/>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2</a:t>
            </a:r>
            <a:endParaRPr lang="ko-KR" altLang="en-US" sz="800" dirty="0">
              <a:latin typeface="맑은 고딕" pitchFamily="50" charset="-127"/>
              <a:ea typeface="맑은 고딕" pitchFamily="50" charset="-127"/>
            </a:endParaRPr>
          </a:p>
        </p:txBody>
      </p:sp>
      <p:pic>
        <p:nvPicPr>
          <p:cNvPr id="16" name="그림 15" descr="텍스트, 스크린샷, 번호, 폰트이(가) 표시된 사진&#10;&#10;자동 생성된 설명">
            <a:extLst>
              <a:ext uri="{FF2B5EF4-FFF2-40B4-BE49-F238E27FC236}">
                <a16:creationId xmlns:a16="http://schemas.microsoft.com/office/drawing/2014/main" id="{E56B64E0-9EE5-26A8-7E13-B4A1B42BD65A}"/>
              </a:ext>
            </a:extLst>
          </p:cNvPr>
          <p:cNvPicPr>
            <a:picLocks noChangeAspect="1"/>
          </p:cNvPicPr>
          <p:nvPr/>
        </p:nvPicPr>
        <p:blipFill rotWithShape="1">
          <a:blip r:embed="rId4">
            <a:extLst>
              <a:ext uri="{28A0092B-C50C-407E-A947-70E740481C1C}">
                <a14:useLocalDpi xmlns:a14="http://schemas.microsoft.com/office/drawing/2010/main" val="0"/>
              </a:ext>
            </a:extLst>
          </a:blip>
          <a:srcRect l="17911" t="10421" r="5083" b="83465"/>
          <a:stretch/>
        </p:blipFill>
        <p:spPr>
          <a:xfrm>
            <a:off x="2844422" y="944071"/>
            <a:ext cx="6156879" cy="352144"/>
          </a:xfrm>
          <a:prstGeom prst="rect">
            <a:avLst/>
          </a:prstGeom>
        </p:spPr>
      </p:pic>
      <p:sp>
        <p:nvSpPr>
          <p:cNvPr id="19" name="타원 7"/>
          <p:cNvSpPr>
            <a:spLocks noChangeArrowheads="1"/>
          </p:cNvSpPr>
          <p:nvPr/>
        </p:nvSpPr>
        <p:spPr bwMode="auto">
          <a:xfrm>
            <a:off x="8102170" y="1222962"/>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109037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259287" y="764995"/>
            <a:ext cx="8640659" cy="4007541"/>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5.1 Evaluation of Thesis(Master &amp; Doctor)</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4976793"/>
            <a:ext cx="90540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a:t>
            </a:r>
            <a:r>
              <a:rPr lang="en-US" altLang="ko-KR" dirty="0"/>
              <a:t>You can apply to have your thesis evaluated.</a:t>
            </a:r>
            <a:endParaRPr lang="en-US" altLang="ko-KR" dirty="0">
              <a:latin typeface="맑은 고딕" pitchFamily="50" charset="-127"/>
              <a:ea typeface="맑은 고딕" pitchFamily="50" charset="-127"/>
            </a:endParaRPr>
          </a:p>
          <a:p>
            <a:pPr eaLnBrk="1" hangingPunct="1">
              <a:buFont typeface="+mj-ea"/>
              <a:buAutoNum type="circleNumDbPlain" startAt="3"/>
            </a:pPr>
            <a:r>
              <a:rPr lang="en-US" altLang="ko-KR" dirty="0"/>
              <a:t>Cancel: You can cancel your application if its processing status is "Applied".</a:t>
            </a:r>
            <a:endParaRPr lang="en-US" altLang="ko-KR" dirty="0">
              <a:latin typeface="맑은 고딕" pitchFamily="50" charset="-127"/>
              <a:ea typeface="맑은 고딕" pitchFamily="50" charset="-127"/>
            </a:endParaRPr>
          </a:p>
          <a:p>
            <a:pPr eaLnBrk="1" hangingPunct="1">
              <a:buFont typeface="+mj-ea"/>
              <a:buAutoNum type="circleNumDbPlain" startAt="3"/>
            </a:pPr>
            <a:r>
              <a:rPr lang="ko-KR" altLang="en-US" dirty="0">
                <a:latin typeface="맑은 고딕" pitchFamily="50" charset="-127"/>
                <a:ea typeface="맑은 고딕" pitchFamily="50" charset="-127"/>
              </a:rPr>
              <a:t>수정 </a:t>
            </a:r>
            <a:r>
              <a:rPr lang="en-US" altLang="ko-KR" dirty="0">
                <a:latin typeface="맑은 고딕" pitchFamily="50" charset="-127"/>
                <a:ea typeface="맑은 고딕" pitchFamily="50" charset="-127"/>
              </a:rPr>
              <a:t>: </a:t>
            </a:r>
            <a:r>
              <a:rPr lang="ko-KR" altLang="en-US" dirty="0">
                <a:latin typeface="맑은 고딕" pitchFamily="50" charset="-127"/>
                <a:ea typeface="맑은 고딕" pitchFamily="50" charset="-127"/>
              </a:rPr>
              <a:t>신청기간 내에서 논문 제목에 한하여 수정이 가능하다</a:t>
            </a:r>
            <a:r>
              <a:rPr lang="en-US" altLang="ko-KR" dirty="0">
                <a:latin typeface="맑은 고딕" pitchFamily="50" charset="-127"/>
                <a:ea typeface="맑은 고딕" pitchFamily="50" charset="-127"/>
              </a:rPr>
              <a:t>.</a:t>
            </a:r>
          </a:p>
          <a:p>
            <a:pPr eaLnBrk="1" hangingPunct="1">
              <a:buFont typeface="+mj-ea"/>
              <a:buAutoNum type="circleNumDbPlain" startAt="3"/>
            </a:pPr>
            <a:r>
              <a:rPr lang="ko-KR" altLang="en-US" dirty="0">
                <a:latin typeface="맑은 고딕" pitchFamily="50" charset="-127"/>
                <a:ea typeface="맑은 고딕" pitchFamily="50" charset="-127"/>
              </a:rPr>
              <a:t>청구논문심사 신청서 출력이 가능하다</a:t>
            </a:r>
            <a:r>
              <a:rPr lang="en-US" altLang="ko-KR" dirty="0">
                <a:latin typeface="맑은 고딕" pitchFamily="50" charset="-127"/>
                <a:ea typeface="맑은 고딕" pitchFamily="50" charset="-127"/>
              </a:rPr>
              <a:t>.</a:t>
            </a:r>
          </a:p>
          <a:p>
            <a:pPr eaLnBrk="1" hangingPunct="1">
              <a:buFont typeface="+mj-ea"/>
              <a:buAutoNum type="circleNumDbPlain" startAt="3"/>
            </a:pPr>
            <a:r>
              <a:rPr lang="ko-KR" altLang="en-US" dirty="0" err="1">
                <a:latin typeface="맑은 고딕" pitchFamily="50" charset="-127"/>
                <a:ea typeface="맑은 고딕" pitchFamily="50" charset="-127"/>
              </a:rPr>
              <a:t>심사료</a:t>
            </a:r>
            <a:r>
              <a:rPr lang="ko-KR" altLang="en-US" dirty="0">
                <a:latin typeface="맑은 고딕" pitchFamily="50" charset="-127"/>
                <a:ea typeface="맑은 고딕" pitchFamily="50" charset="-127"/>
              </a:rPr>
              <a:t> 고지서</a:t>
            </a:r>
            <a:r>
              <a:rPr lang="en-US" altLang="ko-KR" dirty="0">
                <a:latin typeface="맑은 고딕" pitchFamily="50" charset="-127"/>
                <a:ea typeface="맑은 고딕" pitchFamily="50" charset="-127"/>
              </a:rPr>
              <a:t>(</a:t>
            </a:r>
            <a:r>
              <a:rPr lang="ko-KR" altLang="en-US" dirty="0">
                <a:latin typeface="맑은 고딕" pitchFamily="50" charset="-127"/>
                <a:ea typeface="맑은 고딕" pitchFamily="50" charset="-127"/>
              </a:rPr>
              <a:t>영수증</a:t>
            </a:r>
            <a:r>
              <a:rPr lang="en-US" altLang="ko-KR" dirty="0">
                <a:latin typeface="맑은 고딕" pitchFamily="50" charset="-127"/>
                <a:ea typeface="맑은 고딕" pitchFamily="50" charset="-127"/>
              </a:rPr>
              <a:t>)</a:t>
            </a:r>
            <a:r>
              <a:rPr lang="ko-KR" altLang="en-US" dirty="0">
                <a:latin typeface="맑은 고딕" pitchFamily="50" charset="-127"/>
                <a:ea typeface="맑은 고딕" pitchFamily="50" charset="-127"/>
              </a:rPr>
              <a:t>를 출력 할 수 있다</a:t>
            </a:r>
            <a:r>
              <a:rPr lang="en-US" altLang="ko-KR" dirty="0">
                <a:latin typeface="맑은 고딕" pitchFamily="50" charset="-127"/>
                <a:ea typeface="맑은 고딕" pitchFamily="50" charset="-127"/>
              </a:rPr>
              <a:t>.</a:t>
            </a:r>
          </a:p>
          <a:p>
            <a:pPr eaLnBrk="1" hangingPunct="1">
              <a:buFont typeface="+mj-ea"/>
              <a:buAutoNum type="circleNumDbPlain" startAt="3"/>
            </a:pPr>
            <a:r>
              <a:rPr lang="ko-KR" altLang="en-US" dirty="0">
                <a:latin typeface="맑은 고딕" pitchFamily="50" charset="-127"/>
                <a:ea typeface="맑은 고딕" pitchFamily="50" charset="-127"/>
              </a:rPr>
              <a:t>신청에 필요한 기타출력물</a:t>
            </a:r>
            <a:r>
              <a:rPr lang="en-US" altLang="ko-KR" dirty="0">
                <a:latin typeface="맑은 고딕" pitchFamily="50" charset="-127"/>
                <a:ea typeface="맑은 고딕" pitchFamily="50" charset="-127"/>
              </a:rPr>
              <a:t>(DPF,HWP)</a:t>
            </a:r>
            <a:r>
              <a:rPr lang="ko-KR" altLang="en-US" dirty="0">
                <a:latin typeface="맑은 고딕" pitchFamily="50" charset="-127"/>
                <a:ea typeface="맑은 고딕" pitchFamily="50" charset="-127"/>
              </a:rPr>
              <a:t>를 출력 할 수 있다</a:t>
            </a:r>
            <a:r>
              <a:rPr lang="en-US" altLang="ko-KR" dirty="0">
                <a:latin typeface="맑은 고딕" pitchFamily="50" charset="-127"/>
                <a:ea typeface="맑은 고딕" pitchFamily="50" charset="-127"/>
              </a:rPr>
              <a:t>.</a:t>
            </a:r>
          </a:p>
        </p:txBody>
      </p:sp>
      <p:cxnSp>
        <p:nvCxnSpPr>
          <p:cNvPr id="43" name="직선 연결선 14"/>
          <p:cNvCxnSpPr>
            <a:cxnSpLocks noChangeShapeType="1"/>
          </p:cNvCxnSpPr>
          <p:nvPr/>
        </p:nvCxnSpPr>
        <p:spPr bwMode="auto">
          <a:xfrm>
            <a:off x="59246" y="4887685"/>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 name="직사각형 2"/>
          <p:cNvSpPr/>
          <p:nvPr/>
        </p:nvSpPr>
        <p:spPr>
          <a:xfrm>
            <a:off x="120510" y="714630"/>
            <a:ext cx="8918214" cy="41545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6"/>
          <p:cNvSpPr>
            <a:spLocks noChangeArrowheads="1"/>
          </p:cNvSpPr>
          <p:nvPr/>
        </p:nvSpPr>
        <p:spPr bwMode="auto">
          <a:xfrm>
            <a:off x="7899469" y="1408416"/>
            <a:ext cx="916373" cy="17570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9" name="모서리가 둥근 직사각형 6"/>
          <p:cNvSpPr>
            <a:spLocks noChangeArrowheads="1"/>
          </p:cNvSpPr>
          <p:nvPr/>
        </p:nvSpPr>
        <p:spPr bwMode="auto">
          <a:xfrm>
            <a:off x="7881444" y="3573016"/>
            <a:ext cx="983349" cy="166755"/>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0" name="타원 7"/>
          <p:cNvSpPr>
            <a:spLocks noChangeArrowheads="1"/>
          </p:cNvSpPr>
          <p:nvPr/>
        </p:nvSpPr>
        <p:spPr bwMode="auto">
          <a:xfrm>
            <a:off x="7777614" y="3429840"/>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4</a:t>
            </a:r>
            <a:endParaRPr lang="ko-KR" altLang="en-US" sz="800" dirty="0">
              <a:latin typeface="맑은 고딕" pitchFamily="50" charset="-127"/>
              <a:ea typeface="맑은 고딕" pitchFamily="50" charset="-127"/>
            </a:endParaRPr>
          </a:p>
        </p:txBody>
      </p:sp>
      <p:sp>
        <p:nvSpPr>
          <p:cNvPr id="21" name="모서리가 둥근 직사각형 6"/>
          <p:cNvSpPr>
            <a:spLocks noChangeArrowheads="1"/>
          </p:cNvSpPr>
          <p:nvPr/>
        </p:nvSpPr>
        <p:spPr bwMode="auto">
          <a:xfrm>
            <a:off x="3938860" y="1428316"/>
            <a:ext cx="1857275" cy="125799"/>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8" name="모서리가 둥근 직사각형 6"/>
          <p:cNvSpPr>
            <a:spLocks noChangeArrowheads="1"/>
          </p:cNvSpPr>
          <p:nvPr/>
        </p:nvSpPr>
        <p:spPr bwMode="auto">
          <a:xfrm>
            <a:off x="5796135" y="1428316"/>
            <a:ext cx="2103334" cy="153688"/>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4" name="모서리가 둥근 직사각형 6"/>
          <p:cNvSpPr>
            <a:spLocks noChangeArrowheads="1"/>
          </p:cNvSpPr>
          <p:nvPr/>
        </p:nvSpPr>
        <p:spPr bwMode="auto">
          <a:xfrm>
            <a:off x="3563888" y="1587964"/>
            <a:ext cx="5251954" cy="13721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5" name="타원 7"/>
          <p:cNvSpPr>
            <a:spLocks noChangeArrowheads="1"/>
          </p:cNvSpPr>
          <p:nvPr/>
        </p:nvSpPr>
        <p:spPr bwMode="auto">
          <a:xfrm>
            <a:off x="3382384" y="1396177"/>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7</a:t>
            </a:r>
            <a:endParaRPr lang="ko-KR" altLang="en-US" sz="800" dirty="0">
              <a:latin typeface="맑은 고딕" pitchFamily="50" charset="-127"/>
              <a:ea typeface="맑은 고딕" pitchFamily="50" charset="-127"/>
            </a:endParaRPr>
          </a:p>
        </p:txBody>
      </p:sp>
      <p:pic>
        <p:nvPicPr>
          <p:cNvPr id="7" name="그림 6" descr="텍스트, 스크린샷, 번호, 폰트이(가) 표시된 사진&#10;&#10;자동 생성된 설명">
            <a:extLst>
              <a:ext uri="{FF2B5EF4-FFF2-40B4-BE49-F238E27FC236}">
                <a16:creationId xmlns:a16="http://schemas.microsoft.com/office/drawing/2014/main" id="{ED055024-8B53-FEFB-A26D-AE27FBA2F0CE}"/>
              </a:ext>
            </a:extLst>
          </p:cNvPr>
          <p:cNvPicPr>
            <a:picLocks noChangeAspect="1"/>
          </p:cNvPicPr>
          <p:nvPr/>
        </p:nvPicPr>
        <p:blipFill rotWithShape="1">
          <a:blip r:embed="rId3">
            <a:extLst>
              <a:ext uri="{28A0092B-C50C-407E-A947-70E740481C1C}">
                <a14:useLocalDpi xmlns:a14="http://schemas.microsoft.com/office/drawing/2010/main" val="0"/>
              </a:ext>
            </a:extLst>
          </a:blip>
          <a:srcRect l="17911" t="10421" r="5083" b="83465"/>
          <a:stretch/>
        </p:blipFill>
        <p:spPr>
          <a:xfrm>
            <a:off x="180815" y="1013772"/>
            <a:ext cx="8742014" cy="282764"/>
          </a:xfrm>
          <a:prstGeom prst="rect">
            <a:avLst/>
          </a:prstGeom>
        </p:spPr>
      </p:pic>
      <p:sp>
        <p:nvSpPr>
          <p:cNvPr id="12" name="타원 7"/>
          <p:cNvSpPr>
            <a:spLocks noChangeArrowheads="1"/>
          </p:cNvSpPr>
          <p:nvPr/>
        </p:nvSpPr>
        <p:spPr bwMode="auto">
          <a:xfrm>
            <a:off x="7807718" y="1226330"/>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sp>
        <p:nvSpPr>
          <p:cNvPr id="22" name="타원 7"/>
          <p:cNvSpPr>
            <a:spLocks noChangeArrowheads="1"/>
          </p:cNvSpPr>
          <p:nvPr/>
        </p:nvSpPr>
        <p:spPr bwMode="auto">
          <a:xfrm>
            <a:off x="3726760" y="1229020"/>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5</a:t>
            </a:r>
            <a:endParaRPr lang="ko-KR" altLang="en-US" sz="800" dirty="0">
              <a:latin typeface="맑은 고딕" pitchFamily="50" charset="-127"/>
              <a:ea typeface="맑은 고딕" pitchFamily="50" charset="-127"/>
            </a:endParaRPr>
          </a:p>
        </p:txBody>
      </p:sp>
      <p:sp>
        <p:nvSpPr>
          <p:cNvPr id="23" name="타원 7"/>
          <p:cNvSpPr>
            <a:spLocks noChangeArrowheads="1"/>
          </p:cNvSpPr>
          <p:nvPr/>
        </p:nvSpPr>
        <p:spPr bwMode="auto">
          <a:xfrm>
            <a:off x="5716332" y="1215256"/>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6</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83963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2428868"/>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Application for course of study acceleration</a:t>
            </a:r>
            <a:endParaRPr kumimoji="0" lang="ko-KR" altLang="en-US"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endParaRPr>
          </a:p>
        </p:txBody>
      </p:sp>
    </p:spTree>
    <p:extLst>
      <p:ext uri="{BB962C8B-B14F-4D97-AF65-F5344CB8AC3E}">
        <p14:creationId xmlns:p14="http://schemas.microsoft.com/office/powerpoint/2010/main" val="267952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9C925F91-24E0-DE12-DC51-2BA3BCAA6944}"/>
              </a:ext>
            </a:extLst>
          </p:cNvPr>
          <p:cNvPicPr>
            <a:picLocks noChangeAspect="1"/>
          </p:cNvPicPr>
          <p:nvPr/>
        </p:nvPicPr>
        <p:blipFill>
          <a:blip r:embed="rId2"/>
          <a:stretch>
            <a:fillRect/>
          </a:stretch>
        </p:blipFill>
        <p:spPr>
          <a:xfrm>
            <a:off x="1499940" y="749180"/>
            <a:ext cx="1577385" cy="3619479"/>
          </a:xfrm>
          <a:prstGeom prst="rect">
            <a:avLst/>
          </a:prstGeom>
        </p:spPr>
      </p:pic>
      <p:pic>
        <p:nvPicPr>
          <p:cNvPr id="10" name="그림 9"/>
          <p:cNvPicPr>
            <a:picLocks noChangeAspect="1"/>
          </p:cNvPicPr>
          <p:nvPr/>
        </p:nvPicPr>
        <p:blipFill>
          <a:blip r:embed="rId3" cstate="print"/>
          <a:stretch>
            <a:fillRect/>
          </a:stretch>
        </p:blipFill>
        <p:spPr>
          <a:xfrm>
            <a:off x="3082795" y="776288"/>
            <a:ext cx="5936645" cy="3619480"/>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9.1 Application for course of study acceleration</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726969" y="7317432"/>
            <a:ext cx="85336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16183" y="4514299"/>
            <a:ext cx="905402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a:t>
            </a:r>
            <a:r>
              <a:rPr lang="en-US" altLang="ko-KR" dirty="0"/>
              <a:t>Graduate school students may apply for course of study acceleration for one semester or two (one academic year) or cancel the application within the designated period.</a:t>
            </a:r>
          </a:p>
          <a:p>
            <a:pPr eaLnBrk="1" hangingPunct="1"/>
            <a:r>
              <a:rPr lang="en-US" altLang="ko-KR" dirty="0">
                <a:latin typeface="맑은 고딕" pitchFamily="50" charset="-127"/>
                <a:ea typeface="맑은 고딕" pitchFamily="50" charset="-127"/>
              </a:rPr>
              <a:t> - </a:t>
            </a:r>
            <a:r>
              <a:rPr lang="en-US" altLang="ko-KR" dirty="0"/>
              <a:t>Outside the designated period, students can only view the information.</a:t>
            </a:r>
            <a:r>
              <a:rPr lang="en-US" altLang="ko-KR" dirty="0">
                <a:latin typeface="맑은 고딕" pitchFamily="50" charset="-127"/>
                <a:ea typeface="맑은 고딕" pitchFamily="50" charset="-127"/>
              </a:rPr>
              <a:t> </a:t>
            </a:r>
          </a:p>
          <a:p>
            <a:pPr eaLnBrk="1" hangingPunct="1"/>
            <a:r>
              <a:rPr lang="en-US" altLang="ko-KR" dirty="0">
                <a:latin typeface="맑은 고딕" pitchFamily="50" charset="-127"/>
                <a:ea typeface="맑은 고딕" pitchFamily="50" charset="-127"/>
              </a:rPr>
              <a:t> - </a:t>
            </a:r>
            <a:r>
              <a:rPr lang="en-US" altLang="ko-KR" dirty="0"/>
              <a:t>Even during the designated application period, students cannot reapply or cancel their application if their application status is "Accepted", "Processing" or "Canceled"</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You can view notices affecting you as well as other relevant information.</a:t>
            </a:r>
            <a:r>
              <a:rPr lang="ko-KR" altLang="en-US" dirty="0">
                <a:latin typeface="맑은 고딕" pitchFamily="50" charset="-127"/>
                <a:ea typeface="맑은 고딕" pitchFamily="50" charset="-127"/>
              </a:rPr>
              <a:t> </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The semester relevant to the application is automatically entered. (For example, for applicants in their 6th semester, "2" will be entered and for those in their 7th semester, "1" will be entered.</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Apply: Click [Apply]. This will only be applicable to the semester for which an application has not been previously submitted or status indicated as "canceled".</a:t>
            </a:r>
          </a:p>
          <a:p>
            <a:pPr eaLnBrk="1" hangingPunct="1">
              <a:buFont typeface="가는각진제목체"/>
              <a:buAutoNum type="circleNumDbPlain"/>
            </a:pPr>
            <a:r>
              <a:rPr lang="en-US" altLang="ko-KR" dirty="0"/>
              <a:t>Cancel: This only applies to the semester whose processing status is "Applied". </a:t>
            </a:r>
            <a:endParaRPr lang="en-US" altLang="ko-KR" dirty="0">
              <a:latin typeface="맑은 고딕" pitchFamily="50" charset="-127"/>
              <a:ea typeface="맑은 고딕" pitchFamily="50" charset="-127"/>
            </a:endParaRPr>
          </a:p>
        </p:txBody>
      </p:sp>
      <p:cxnSp>
        <p:nvCxnSpPr>
          <p:cNvPr id="43" name="직선 연결선 14"/>
          <p:cNvCxnSpPr>
            <a:cxnSpLocks noChangeShapeType="1"/>
          </p:cNvCxnSpPr>
          <p:nvPr/>
        </p:nvCxnSpPr>
        <p:spPr bwMode="auto">
          <a:xfrm>
            <a:off x="72000" y="4509120"/>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2" name="직사각형 1"/>
          <p:cNvSpPr/>
          <p:nvPr/>
        </p:nvSpPr>
        <p:spPr>
          <a:xfrm>
            <a:off x="4014408" y="654697"/>
            <a:ext cx="1368152" cy="156917"/>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120510" y="714630"/>
            <a:ext cx="8918214" cy="373714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6"/>
          <p:cNvSpPr>
            <a:spLocks noChangeArrowheads="1"/>
          </p:cNvSpPr>
          <p:nvPr/>
        </p:nvSpPr>
        <p:spPr bwMode="auto">
          <a:xfrm>
            <a:off x="3082795" y="1096723"/>
            <a:ext cx="2126975" cy="312274"/>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2" name="타원 7"/>
          <p:cNvSpPr>
            <a:spLocks noChangeArrowheads="1"/>
          </p:cNvSpPr>
          <p:nvPr/>
        </p:nvSpPr>
        <p:spPr bwMode="auto">
          <a:xfrm>
            <a:off x="5153638" y="992911"/>
            <a:ext cx="231388" cy="20822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2</a:t>
            </a:r>
            <a:endParaRPr lang="ko-KR" altLang="en-US" sz="800" dirty="0">
              <a:latin typeface="맑은 고딕" pitchFamily="50" charset="-127"/>
              <a:ea typeface="맑은 고딕" pitchFamily="50" charset="-127"/>
            </a:endParaRPr>
          </a:p>
        </p:txBody>
      </p:sp>
      <p:sp>
        <p:nvSpPr>
          <p:cNvPr id="15" name="모서리가 둥근 직사각형 6"/>
          <p:cNvSpPr>
            <a:spLocks noChangeArrowheads="1"/>
          </p:cNvSpPr>
          <p:nvPr/>
        </p:nvSpPr>
        <p:spPr bwMode="auto">
          <a:xfrm>
            <a:off x="7452320" y="2970976"/>
            <a:ext cx="843664" cy="23277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6" name="타원 7"/>
          <p:cNvSpPr>
            <a:spLocks noChangeArrowheads="1"/>
          </p:cNvSpPr>
          <p:nvPr/>
        </p:nvSpPr>
        <p:spPr bwMode="auto">
          <a:xfrm>
            <a:off x="7313496" y="2885035"/>
            <a:ext cx="231388" cy="216566"/>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sp>
        <p:nvSpPr>
          <p:cNvPr id="19" name="모서리가 둥근 직사각형 8"/>
          <p:cNvSpPr>
            <a:spLocks noChangeArrowheads="1"/>
          </p:cNvSpPr>
          <p:nvPr/>
        </p:nvSpPr>
        <p:spPr bwMode="auto">
          <a:xfrm>
            <a:off x="8303048" y="2965928"/>
            <a:ext cx="716392" cy="24784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0" name="타원 9"/>
          <p:cNvSpPr>
            <a:spLocks noChangeArrowheads="1"/>
          </p:cNvSpPr>
          <p:nvPr/>
        </p:nvSpPr>
        <p:spPr bwMode="auto">
          <a:xfrm>
            <a:off x="8814401" y="2800304"/>
            <a:ext cx="231387" cy="216566"/>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4</a:t>
            </a:r>
            <a:endParaRPr lang="ko-KR" altLang="en-US" sz="800" dirty="0">
              <a:latin typeface="맑은 고딕" pitchFamily="50" charset="-127"/>
              <a:ea typeface="맑은 고딕" pitchFamily="50" charset="-127"/>
            </a:endParaRPr>
          </a:p>
        </p:txBody>
      </p:sp>
      <p:sp>
        <p:nvSpPr>
          <p:cNvPr id="18" name="모서리가 둥근 직사각형 6"/>
          <p:cNvSpPr>
            <a:spLocks noChangeArrowheads="1"/>
          </p:cNvSpPr>
          <p:nvPr/>
        </p:nvSpPr>
        <p:spPr bwMode="auto">
          <a:xfrm>
            <a:off x="3082795" y="3225150"/>
            <a:ext cx="5936645" cy="117061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dirty="0"/>
          </a:p>
        </p:txBody>
      </p:sp>
      <p:sp>
        <p:nvSpPr>
          <p:cNvPr id="21" name="타원 9"/>
          <p:cNvSpPr>
            <a:spLocks noChangeArrowheads="1"/>
          </p:cNvSpPr>
          <p:nvPr/>
        </p:nvSpPr>
        <p:spPr bwMode="auto">
          <a:xfrm>
            <a:off x="2967102" y="3077727"/>
            <a:ext cx="231387" cy="216566"/>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pic>
        <p:nvPicPr>
          <p:cNvPr id="13" name="그림 12"/>
          <p:cNvPicPr>
            <a:picLocks noChangeAspect="1"/>
          </p:cNvPicPr>
          <p:nvPr/>
        </p:nvPicPr>
        <p:blipFill>
          <a:blip r:embed="rId4" cstate="print"/>
          <a:stretch>
            <a:fillRect/>
          </a:stretch>
        </p:blipFill>
        <p:spPr>
          <a:xfrm>
            <a:off x="147932" y="727348"/>
            <a:ext cx="1352008" cy="3668419"/>
          </a:xfrm>
          <a:prstGeom prst="rect">
            <a:avLst/>
          </a:prstGeom>
        </p:spPr>
      </p:pic>
    </p:spTree>
    <p:extLst>
      <p:ext uri="{BB962C8B-B14F-4D97-AF65-F5344CB8AC3E}">
        <p14:creationId xmlns:p14="http://schemas.microsoft.com/office/powerpoint/2010/main" val="91171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2428868"/>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Application to withdraw</a:t>
            </a:r>
          </a:p>
        </p:txBody>
      </p:sp>
    </p:spTree>
    <p:extLst>
      <p:ext uri="{BB962C8B-B14F-4D97-AF65-F5344CB8AC3E}">
        <p14:creationId xmlns:p14="http://schemas.microsoft.com/office/powerpoint/2010/main" val="192980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9A6723DC-71B2-29F6-071E-E2553770218B}"/>
              </a:ext>
            </a:extLst>
          </p:cNvPr>
          <p:cNvPicPr>
            <a:picLocks noChangeAspect="1"/>
          </p:cNvPicPr>
          <p:nvPr/>
        </p:nvPicPr>
        <p:blipFill>
          <a:blip r:embed="rId2"/>
          <a:stretch>
            <a:fillRect/>
          </a:stretch>
        </p:blipFill>
        <p:spPr>
          <a:xfrm>
            <a:off x="179513" y="729041"/>
            <a:ext cx="2830004" cy="3916771"/>
          </a:xfrm>
          <a:prstGeom prst="rect">
            <a:avLst/>
          </a:prstGeom>
        </p:spPr>
      </p:pic>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657" y="743136"/>
            <a:ext cx="5984067" cy="3902676"/>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1800" b="1" dirty="0">
                <a:solidFill>
                  <a:schemeClr val="bg1"/>
                </a:solidFill>
                <a:latin typeface="+mj-ea"/>
              </a:rPr>
              <a:t>9.1 </a:t>
            </a:r>
            <a:r>
              <a:rPr lang="en-US" altLang="ko-KR" sz="2400" b="1" dirty="0">
                <a:solidFill>
                  <a:schemeClr val="bg1"/>
                </a:solidFill>
                <a:latin typeface="+mj-ea"/>
              </a:rPr>
              <a:t>Application to withdraw</a:t>
            </a:r>
            <a:endParaRPr lang="ko-KR" altLang="en-US" sz="18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7679" y="4871980"/>
            <a:ext cx="90540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a:t>
            </a:r>
            <a:r>
              <a:rPr lang="en-US" altLang="ko-KR" dirty="0"/>
              <a:t>Students in the Integrated Master's &amp; Doctoral Program can withdraw from the program or cancel their withdrawal for the relevant semester or year.</a:t>
            </a:r>
            <a:endParaRPr lang="en-US" altLang="ko-KR" dirty="0">
              <a:latin typeface="맑은 고딕" pitchFamily="50" charset="-127"/>
              <a:ea typeface="맑은 고딕" pitchFamily="50" charset="-127"/>
            </a:endParaRPr>
          </a:p>
          <a:p>
            <a:pPr eaLnBrk="1" hangingPunct="1"/>
            <a:r>
              <a:rPr lang="en-US" altLang="ko-KR" dirty="0">
                <a:latin typeface="맑은 고딕" pitchFamily="50" charset="-127"/>
                <a:ea typeface="맑은 고딕" pitchFamily="50" charset="-127"/>
              </a:rPr>
              <a:t> - </a:t>
            </a:r>
            <a:r>
              <a:rPr lang="en-US" altLang="ko-KR" dirty="0"/>
              <a:t>If the application for withdrawal is declined, another application can be submitted the following semester.</a:t>
            </a:r>
            <a:endParaRPr lang="en-US" altLang="ko-KR" dirty="0">
              <a:latin typeface="맑은 고딕" pitchFamily="50" charset="-127"/>
              <a:ea typeface="맑은 고딕" pitchFamily="50" charset="-127"/>
            </a:endParaRPr>
          </a:p>
          <a:p>
            <a:pPr eaLnBrk="1" hangingPunct="1"/>
            <a:r>
              <a:rPr lang="en-US" altLang="ko-KR" dirty="0">
                <a:latin typeface="맑은 고딕" pitchFamily="50" charset="-127"/>
                <a:ea typeface="맑은 고딕" pitchFamily="50" charset="-127"/>
              </a:rPr>
              <a:t> - </a:t>
            </a:r>
            <a:r>
              <a:rPr lang="en-US" altLang="ko-KR" dirty="0"/>
              <a:t>If the current status is "Accepted," "Approved" or "Canceled ," no application withdrawal or cancellation will be accepted.</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You can view notices regarding the affected persons and other relevant information.</a:t>
            </a:r>
            <a:r>
              <a:rPr lang="ko-KR" altLang="en-US" dirty="0">
                <a:latin typeface="맑은 고딕" pitchFamily="50" charset="-127"/>
                <a:ea typeface="맑은 고딕" pitchFamily="50" charset="-127"/>
              </a:rPr>
              <a:t> </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Before saving, enter reason(s) for withdrawal (up to 300 letters)</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Save: You can enter/amend reasons for withdrawal.</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Apply: Application is complete only when [Apply] is clicked.</a:t>
            </a:r>
            <a:endParaRPr lang="en-US" altLang="ko-KR" dirty="0">
              <a:latin typeface="맑은 고딕" pitchFamily="50" charset="-127"/>
              <a:ea typeface="맑은 고딕" pitchFamily="50" charset="-127"/>
            </a:endParaRPr>
          </a:p>
          <a:p>
            <a:pPr eaLnBrk="1" hangingPunct="1">
              <a:buFont typeface="가는각진제목체"/>
              <a:buAutoNum type="circleNumDbPlain"/>
            </a:pPr>
            <a:r>
              <a:rPr lang="en-US" altLang="ko-KR" dirty="0"/>
              <a:t>Cancel: You can cancel a saved application or whose status is "Applied."</a:t>
            </a:r>
            <a:endParaRPr lang="en-US" altLang="ko-KR" dirty="0">
              <a:latin typeface="맑은 고딕" pitchFamily="50" charset="-127"/>
              <a:ea typeface="맑은 고딕" pitchFamily="50" charset="-127"/>
            </a:endParaRPr>
          </a:p>
        </p:txBody>
      </p:sp>
      <p:cxnSp>
        <p:nvCxnSpPr>
          <p:cNvPr id="43" name="직선 연결선 14"/>
          <p:cNvCxnSpPr>
            <a:cxnSpLocks noChangeShapeType="1"/>
          </p:cNvCxnSpPr>
          <p:nvPr/>
        </p:nvCxnSpPr>
        <p:spPr bwMode="auto">
          <a:xfrm>
            <a:off x="71231" y="4869160"/>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 name="직사각형 2"/>
          <p:cNvSpPr/>
          <p:nvPr/>
        </p:nvSpPr>
        <p:spPr>
          <a:xfrm>
            <a:off x="120510" y="714630"/>
            <a:ext cx="8918214" cy="405297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6"/>
          <p:cNvSpPr>
            <a:spLocks noChangeArrowheads="1"/>
          </p:cNvSpPr>
          <p:nvPr/>
        </p:nvSpPr>
        <p:spPr bwMode="auto">
          <a:xfrm>
            <a:off x="3066204" y="2302270"/>
            <a:ext cx="5610251" cy="821920"/>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dirty="0"/>
          </a:p>
        </p:txBody>
      </p:sp>
      <p:sp>
        <p:nvSpPr>
          <p:cNvPr id="12" name="타원 7"/>
          <p:cNvSpPr>
            <a:spLocks noChangeArrowheads="1"/>
          </p:cNvSpPr>
          <p:nvPr/>
        </p:nvSpPr>
        <p:spPr bwMode="auto">
          <a:xfrm>
            <a:off x="2923415" y="2151960"/>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2</a:t>
            </a:r>
            <a:endParaRPr lang="ko-KR" altLang="en-US" sz="800" dirty="0">
              <a:latin typeface="맑은 고딕" pitchFamily="50" charset="-127"/>
              <a:ea typeface="맑은 고딕" pitchFamily="50" charset="-127"/>
            </a:endParaRPr>
          </a:p>
        </p:txBody>
      </p:sp>
      <p:sp>
        <p:nvSpPr>
          <p:cNvPr id="15" name="모서리가 둥근 직사각형 6"/>
          <p:cNvSpPr>
            <a:spLocks noChangeArrowheads="1"/>
          </p:cNvSpPr>
          <p:nvPr/>
        </p:nvSpPr>
        <p:spPr bwMode="auto">
          <a:xfrm>
            <a:off x="6239248" y="3201101"/>
            <a:ext cx="529184" cy="18464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6" name="타원 7"/>
          <p:cNvSpPr>
            <a:spLocks noChangeArrowheads="1"/>
          </p:cNvSpPr>
          <p:nvPr/>
        </p:nvSpPr>
        <p:spPr bwMode="auto">
          <a:xfrm>
            <a:off x="6090257" y="3059221"/>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sp>
        <p:nvSpPr>
          <p:cNvPr id="19" name="모서리가 둥근 직사각형 8"/>
          <p:cNvSpPr>
            <a:spLocks noChangeArrowheads="1"/>
          </p:cNvSpPr>
          <p:nvPr/>
        </p:nvSpPr>
        <p:spPr bwMode="auto">
          <a:xfrm>
            <a:off x="6789940" y="3191060"/>
            <a:ext cx="882348" cy="184362"/>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0" name="타원 9"/>
          <p:cNvSpPr>
            <a:spLocks noChangeArrowheads="1"/>
          </p:cNvSpPr>
          <p:nvPr/>
        </p:nvSpPr>
        <p:spPr bwMode="auto">
          <a:xfrm>
            <a:off x="6712757" y="2999722"/>
            <a:ext cx="243709"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4</a:t>
            </a:r>
            <a:endParaRPr lang="ko-KR" altLang="en-US" sz="800" dirty="0">
              <a:latin typeface="맑은 고딕" pitchFamily="50" charset="-127"/>
              <a:ea typeface="맑은 고딕" pitchFamily="50" charset="-127"/>
            </a:endParaRPr>
          </a:p>
        </p:txBody>
      </p:sp>
      <p:sp>
        <p:nvSpPr>
          <p:cNvPr id="18" name="모서리가 둥근 직사각형 6"/>
          <p:cNvSpPr>
            <a:spLocks noChangeArrowheads="1"/>
          </p:cNvSpPr>
          <p:nvPr/>
        </p:nvSpPr>
        <p:spPr bwMode="auto">
          <a:xfrm>
            <a:off x="3036926" y="3447430"/>
            <a:ext cx="5167930" cy="952811"/>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dirty="0"/>
          </a:p>
        </p:txBody>
      </p:sp>
      <p:sp>
        <p:nvSpPr>
          <p:cNvPr id="21" name="타원 9"/>
          <p:cNvSpPr>
            <a:spLocks noChangeArrowheads="1"/>
          </p:cNvSpPr>
          <p:nvPr/>
        </p:nvSpPr>
        <p:spPr bwMode="auto">
          <a:xfrm>
            <a:off x="2915071" y="3283241"/>
            <a:ext cx="243709"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
        <p:nvSpPr>
          <p:cNvPr id="23" name="모서리가 둥근 직사각형 8"/>
          <p:cNvSpPr>
            <a:spLocks noChangeArrowheads="1"/>
          </p:cNvSpPr>
          <p:nvPr/>
        </p:nvSpPr>
        <p:spPr bwMode="auto">
          <a:xfrm>
            <a:off x="7672288" y="3181660"/>
            <a:ext cx="1339026" cy="22120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4" name="타원 9"/>
          <p:cNvSpPr>
            <a:spLocks noChangeArrowheads="1"/>
          </p:cNvSpPr>
          <p:nvPr/>
        </p:nvSpPr>
        <p:spPr bwMode="auto">
          <a:xfrm>
            <a:off x="8811703" y="2993366"/>
            <a:ext cx="243709"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5</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102200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bwMode="auto">
          <a:xfrm>
            <a:off x="3120723" y="714356"/>
            <a:ext cx="2531397"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kumimoji="0" lang="ko-KR" altLang="en-US" sz="2400" b="1" u="sng" dirty="0">
                <a:latin typeface="+mj-ea"/>
              </a:rPr>
              <a:t>목  차</a:t>
            </a:r>
          </a:p>
        </p:txBody>
      </p:sp>
      <p:sp>
        <p:nvSpPr>
          <p:cNvPr id="5" name="내용 개체 틀 2"/>
          <p:cNvSpPr txBox="1">
            <a:spLocks/>
          </p:cNvSpPr>
          <p:nvPr/>
        </p:nvSpPr>
        <p:spPr bwMode="auto">
          <a:xfrm>
            <a:off x="395536" y="1210635"/>
            <a:ext cx="8280920" cy="298543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Tx/>
              <a:buAutoNum type="arabicPeriod"/>
            </a:pPr>
            <a:r>
              <a:rPr kumimoji="0" lang="en-US" altLang="ko-KR" sz="2000" b="1" dirty="0">
                <a:latin typeface="+mn-ea"/>
              </a:rPr>
              <a:t>System Login</a:t>
            </a:r>
          </a:p>
          <a:p>
            <a:pPr>
              <a:buFontTx/>
              <a:buAutoNum type="arabicPeriod"/>
            </a:pPr>
            <a:r>
              <a:rPr kumimoji="0" lang="en-US" altLang="ko-KR" sz="2000" b="1" dirty="0">
                <a:latin typeface="+mn-ea"/>
              </a:rPr>
              <a:t>Menu</a:t>
            </a:r>
          </a:p>
          <a:p>
            <a:pPr>
              <a:buFontTx/>
              <a:buAutoNum type="arabicPeriod"/>
            </a:pPr>
            <a:r>
              <a:rPr kumimoji="0" lang="en-US" altLang="ko-KR" sz="2000" b="1" dirty="0">
                <a:latin typeface="+mn-ea"/>
              </a:rPr>
              <a:t>Application for Comprehensive Exam</a:t>
            </a:r>
          </a:p>
          <a:p>
            <a:pPr>
              <a:buFontTx/>
              <a:buAutoNum type="arabicPeriod"/>
            </a:pPr>
            <a:r>
              <a:rPr kumimoji="0" lang="en-US" altLang="ko-KR" sz="2000" b="1" dirty="0">
                <a:latin typeface="+mn-ea"/>
              </a:rPr>
              <a:t>Application for Advisor</a:t>
            </a:r>
          </a:p>
          <a:p>
            <a:pPr>
              <a:buFontTx/>
              <a:buAutoNum type="arabicPeriod"/>
            </a:pPr>
            <a:r>
              <a:rPr kumimoji="0" lang="en-US" altLang="ko-KR" sz="2000" b="1" dirty="0">
                <a:latin typeface="+mn-ea"/>
              </a:rPr>
              <a:t>Application for Leave of Absence/Return</a:t>
            </a:r>
          </a:p>
          <a:p>
            <a:pPr>
              <a:buFontTx/>
              <a:buAutoNum type="arabicPeriod"/>
            </a:pPr>
            <a:r>
              <a:rPr kumimoji="0" lang="en-US" altLang="ko-KR" sz="2000" b="1" dirty="0">
                <a:latin typeface="+mn-ea"/>
              </a:rPr>
              <a:t>Evaluation of Thesis(Master &amp; Doctor)</a:t>
            </a:r>
          </a:p>
          <a:p>
            <a:pPr>
              <a:buFontTx/>
              <a:buAutoNum type="arabicPeriod"/>
            </a:pPr>
            <a:r>
              <a:rPr kumimoji="0" lang="en-US" altLang="ko-KR" sz="2000" b="1" dirty="0">
                <a:latin typeface="+mn-ea"/>
              </a:rPr>
              <a:t>Application for course of study acceleration</a:t>
            </a:r>
            <a:endParaRPr kumimoji="0" lang="ko-KR" altLang="en-US" sz="2000" b="1" dirty="0">
              <a:latin typeface="+mn-ea"/>
            </a:endParaRPr>
          </a:p>
          <a:p>
            <a:pPr>
              <a:buFontTx/>
              <a:buAutoNum type="arabicPeriod"/>
            </a:pPr>
            <a:r>
              <a:rPr kumimoji="0" lang="en-US" altLang="ko-KR" sz="2000" b="1" dirty="0">
                <a:latin typeface="+mn-ea"/>
              </a:rPr>
              <a:t>Application to withdraw</a:t>
            </a:r>
            <a:endParaRPr kumimoji="0" lang="en-US" altLang="ko-KR" sz="1600" dirty="0">
              <a:latin typeface="+mn-ea"/>
            </a:endParaRPr>
          </a:p>
        </p:txBody>
      </p:sp>
    </p:spTree>
    <p:extLst>
      <p:ext uri="{BB962C8B-B14F-4D97-AF65-F5344CB8AC3E}">
        <p14:creationId xmlns:p14="http://schemas.microsoft.com/office/powerpoint/2010/main" val="408212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 나무, 스크린샷, 멀티미디어 소프트웨어이(가) 표시된 사진&#10;&#10;자동 생성된 설명">
            <a:extLst>
              <a:ext uri="{FF2B5EF4-FFF2-40B4-BE49-F238E27FC236}">
                <a16:creationId xmlns:a16="http://schemas.microsoft.com/office/drawing/2014/main" id="{ABF1741D-66E3-3E59-65C0-F206BB29E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692696"/>
            <a:ext cx="9054028" cy="4972097"/>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1. System Login : http://portal.korea.ac.kr</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5711627"/>
            <a:ext cx="90540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buFont typeface="가는각진제목체"/>
              <a:buAutoNum type="circleNumDbPlain"/>
            </a:pPr>
            <a:r>
              <a:rPr lang="en-US" altLang="ko-KR" dirty="0">
                <a:latin typeface="맑은 고딕" pitchFamily="50" charset="-127"/>
                <a:ea typeface="맑은 고딕" pitchFamily="50" charset="-127"/>
              </a:rPr>
              <a:t>Enter ID: Fill in the portal ID. </a:t>
            </a:r>
          </a:p>
          <a:p>
            <a:pPr eaLnBrk="1" hangingPunct="1">
              <a:buFont typeface="가는각진제목체"/>
              <a:buAutoNum type="circleNumDbPlain"/>
            </a:pPr>
            <a:r>
              <a:rPr lang="en-US" altLang="ko-KR" dirty="0">
                <a:latin typeface="맑은 고딕" pitchFamily="50" charset="-127"/>
                <a:ea typeface="맑은 고딕" pitchFamily="50" charset="-127"/>
              </a:rPr>
              <a:t>Enter password: Fill in the portal password. </a:t>
            </a:r>
          </a:p>
          <a:p>
            <a:pPr eaLnBrk="1" hangingPunct="1">
              <a:buFont typeface="가는각진제목체"/>
              <a:buAutoNum type="circleNumDbPlain"/>
            </a:pPr>
            <a:r>
              <a:rPr lang="en-US" altLang="ko-KR" dirty="0">
                <a:latin typeface="맑은 고딕" pitchFamily="50" charset="-127"/>
                <a:ea typeface="맑은 고딕" pitchFamily="50" charset="-127"/>
              </a:rPr>
              <a:t>Log in: Fill in your ID and password and log in.</a:t>
            </a:r>
            <a:endParaRPr lang="ko-KR" altLang="en-US" dirty="0">
              <a:latin typeface="맑은 고딕" pitchFamily="50" charset="-127"/>
              <a:ea typeface="맑은 고딕" pitchFamily="50" charset="-127"/>
            </a:endParaRPr>
          </a:p>
        </p:txBody>
      </p:sp>
      <p:cxnSp>
        <p:nvCxnSpPr>
          <p:cNvPr id="18" name="직선 연결선 14"/>
          <p:cNvCxnSpPr>
            <a:cxnSpLocks noChangeShapeType="1"/>
          </p:cNvCxnSpPr>
          <p:nvPr/>
        </p:nvCxnSpPr>
        <p:spPr bwMode="auto">
          <a:xfrm>
            <a:off x="59246" y="5589240"/>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8" name="모서리가 둥근 직사각형 5"/>
          <p:cNvSpPr>
            <a:spLocks noChangeArrowheads="1"/>
          </p:cNvSpPr>
          <p:nvPr/>
        </p:nvSpPr>
        <p:spPr bwMode="auto">
          <a:xfrm>
            <a:off x="6804248" y="1628800"/>
            <a:ext cx="1296144" cy="216024"/>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9" name="모서리가 둥근 직사각형 16"/>
          <p:cNvSpPr>
            <a:spLocks noChangeArrowheads="1"/>
          </p:cNvSpPr>
          <p:nvPr/>
        </p:nvSpPr>
        <p:spPr bwMode="auto">
          <a:xfrm>
            <a:off x="6804248" y="1878692"/>
            <a:ext cx="1296144" cy="18215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0" name="모서리가 둥근 직사각형 17"/>
          <p:cNvSpPr>
            <a:spLocks noChangeArrowheads="1"/>
          </p:cNvSpPr>
          <p:nvPr/>
        </p:nvSpPr>
        <p:spPr bwMode="auto">
          <a:xfrm>
            <a:off x="8172400" y="1628800"/>
            <a:ext cx="677087" cy="50405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1" name="타원 18"/>
          <p:cNvSpPr>
            <a:spLocks noChangeArrowheads="1"/>
          </p:cNvSpPr>
          <p:nvPr/>
        </p:nvSpPr>
        <p:spPr bwMode="auto">
          <a:xfrm>
            <a:off x="6516216" y="1556792"/>
            <a:ext cx="249794" cy="25200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
        <p:nvSpPr>
          <p:cNvPr id="12" name="타원 19"/>
          <p:cNvSpPr>
            <a:spLocks noChangeArrowheads="1"/>
          </p:cNvSpPr>
          <p:nvPr/>
        </p:nvSpPr>
        <p:spPr bwMode="auto">
          <a:xfrm>
            <a:off x="6516216" y="1844824"/>
            <a:ext cx="249794" cy="25200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a:latin typeface="맑은 고딕" pitchFamily="50" charset="-127"/>
                <a:ea typeface="맑은 고딕" pitchFamily="50" charset="-127"/>
              </a:rPr>
              <a:t>2</a:t>
            </a:r>
            <a:endParaRPr lang="ko-KR" altLang="en-US" sz="800">
              <a:latin typeface="맑은 고딕" pitchFamily="50" charset="-127"/>
              <a:ea typeface="맑은 고딕" pitchFamily="50" charset="-127"/>
            </a:endParaRPr>
          </a:p>
        </p:txBody>
      </p:sp>
      <p:sp>
        <p:nvSpPr>
          <p:cNvPr id="13" name="타원 20"/>
          <p:cNvSpPr>
            <a:spLocks noChangeArrowheads="1"/>
          </p:cNvSpPr>
          <p:nvPr/>
        </p:nvSpPr>
        <p:spPr bwMode="auto">
          <a:xfrm>
            <a:off x="8028384" y="1412776"/>
            <a:ext cx="249794" cy="249794"/>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377684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 스크린샷, 폰트, 번호이(가) 표시된 사진&#10;&#10;자동 생성된 설명">
            <a:extLst>
              <a:ext uri="{FF2B5EF4-FFF2-40B4-BE49-F238E27FC236}">
                <a16:creationId xmlns:a16="http://schemas.microsoft.com/office/drawing/2014/main" id="{F0988D90-8A91-CA85-6D48-5E96066C786D}"/>
              </a:ext>
            </a:extLst>
          </p:cNvPr>
          <p:cNvPicPr>
            <a:picLocks noChangeAspect="1"/>
          </p:cNvPicPr>
          <p:nvPr/>
        </p:nvPicPr>
        <p:blipFill rotWithShape="1">
          <a:blip r:embed="rId2">
            <a:extLst>
              <a:ext uri="{28A0092B-C50C-407E-A947-70E740481C1C}">
                <a14:useLocalDpi xmlns:a14="http://schemas.microsoft.com/office/drawing/2010/main" val="0"/>
              </a:ext>
            </a:extLst>
          </a:blip>
          <a:srcRect r="984"/>
          <a:stretch/>
        </p:blipFill>
        <p:spPr>
          <a:xfrm>
            <a:off x="35496" y="1011365"/>
            <a:ext cx="9054028" cy="3785787"/>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2. Menu</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5445224"/>
            <a:ext cx="9054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buFont typeface="가는각진제목체"/>
              <a:buAutoNum type="circleNumDbPlain"/>
            </a:pPr>
            <a:r>
              <a:rPr lang="en-US" altLang="ko-KR" dirty="0">
                <a:latin typeface="맑은 고딕" pitchFamily="50" charset="-127"/>
                <a:ea typeface="맑은 고딕" pitchFamily="50" charset="-127"/>
              </a:rPr>
              <a:t>Menu: Check the configuration of the user menu list and click on the desired menu to access the corresponding screen.</a:t>
            </a:r>
          </a:p>
        </p:txBody>
      </p:sp>
      <p:cxnSp>
        <p:nvCxnSpPr>
          <p:cNvPr id="32" name="직선 연결선 14"/>
          <p:cNvCxnSpPr>
            <a:cxnSpLocks noChangeShapeType="1"/>
          </p:cNvCxnSpPr>
          <p:nvPr/>
        </p:nvCxnSpPr>
        <p:spPr bwMode="auto">
          <a:xfrm>
            <a:off x="59246" y="5229200"/>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0" name="모서리가 둥근 직사각형 6"/>
          <p:cNvSpPr>
            <a:spLocks noChangeArrowheads="1"/>
          </p:cNvSpPr>
          <p:nvPr/>
        </p:nvSpPr>
        <p:spPr bwMode="auto">
          <a:xfrm>
            <a:off x="0" y="1412777"/>
            <a:ext cx="7668344" cy="43204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33" name="타원 7"/>
          <p:cNvSpPr>
            <a:spLocks noChangeArrowheads="1"/>
          </p:cNvSpPr>
          <p:nvPr/>
        </p:nvSpPr>
        <p:spPr bwMode="auto">
          <a:xfrm>
            <a:off x="179512" y="1226030"/>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169799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2428868"/>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Application for Comprehensive Exam</a:t>
            </a:r>
            <a:endParaRPr kumimoji="0" lang="ko-KR" altLang="en-US"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endParaRPr>
          </a:p>
        </p:txBody>
      </p:sp>
    </p:spTree>
    <p:extLst>
      <p:ext uri="{BB962C8B-B14F-4D97-AF65-F5344CB8AC3E}">
        <p14:creationId xmlns:p14="http://schemas.microsoft.com/office/powerpoint/2010/main" val="406838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4.3 </a:t>
            </a:r>
            <a:r>
              <a:rPr lang="en-US" altLang="ko-KR" sz="2400" b="1" dirty="0">
                <a:solidFill>
                  <a:schemeClr val="bg1"/>
                </a:solidFill>
                <a:latin typeface="맑은 고딕" pitchFamily="50" charset="-127"/>
              </a:rPr>
              <a:t>Application for Comprehensive Exam</a:t>
            </a:r>
            <a:endParaRPr lang="ko-KR" altLang="en-US" sz="24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4976793"/>
            <a:ext cx="90540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a:t>
            </a:r>
            <a:r>
              <a:rPr lang="en-US" altLang="ko-KR" dirty="0">
                <a:latin typeface="+mj-lt"/>
              </a:rPr>
              <a:t>This page is where you apply for the comprehensive exam. </a:t>
            </a:r>
            <a:endParaRPr lang="en-US" altLang="ko-KR" dirty="0">
              <a:latin typeface="+mj-lt"/>
              <a:ea typeface="맑은 고딕" pitchFamily="50" charset="-127"/>
            </a:endParaRPr>
          </a:p>
          <a:p>
            <a:pPr eaLnBrk="1" hangingPunct="1">
              <a:buFont typeface="가는각진제목체"/>
              <a:buAutoNum type="circleNumDbPlain"/>
            </a:pPr>
            <a:r>
              <a:rPr lang="en-US" altLang="ko-KR" dirty="0">
                <a:latin typeface="+mj-lt"/>
              </a:rPr>
              <a:t>New: Clicking this button creates a row. Click the "View" button to choose the subject you are applying for.</a:t>
            </a:r>
            <a:endParaRPr lang="en-US" altLang="ko-KR" dirty="0">
              <a:latin typeface="+mj-lt"/>
              <a:ea typeface="맑은 고딕" pitchFamily="50" charset="-127"/>
            </a:endParaRPr>
          </a:p>
          <a:p>
            <a:pPr eaLnBrk="1" hangingPunct="1">
              <a:buFont typeface="가는각진제목체"/>
              <a:buAutoNum type="circleNumDbPlain"/>
            </a:pPr>
            <a:r>
              <a:rPr lang="en-US" altLang="ko-KR" dirty="0">
                <a:latin typeface="+mj-lt"/>
              </a:rPr>
              <a:t>View: Click this button to view the subjects available during the year before this application period. </a:t>
            </a:r>
            <a:endParaRPr lang="en-US" altLang="ko-KR" dirty="0">
              <a:latin typeface="+mj-lt"/>
              <a:ea typeface="맑은 고딕" pitchFamily="50" charset="-127"/>
            </a:endParaRPr>
          </a:p>
          <a:p>
            <a:pPr eaLnBrk="1" hangingPunct="1">
              <a:buFont typeface="가는각진제목체"/>
              <a:buAutoNum type="circleNumDbPlain"/>
            </a:pPr>
            <a:r>
              <a:rPr lang="en-US" altLang="ko-KR" dirty="0">
                <a:latin typeface="+mj-lt"/>
              </a:rPr>
              <a:t>Delete: Click this button to delete a newly created row. This button will remain active until your application is complete.</a:t>
            </a:r>
            <a:r>
              <a:rPr lang="ko-KR" altLang="en-US" dirty="0">
                <a:latin typeface="+mj-lt"/>
                <a:ea typeface="맑은 고딕" pitchFamily="50" charset="-127"/>
              </a:rPr>
              <a:t> </a:t>
            </a:r>
            <a:endParaRPr lang="en-US" altLang="ko-KR" dirty="0">
              <a:latin typeface="+mj-lt"/>
              <a:ea typeface="맑은 고딕" pitchFamily="50" charset="-127"/>
            </a:endParaRPr>
          </a:p>
          <a:p>
            <a:pPr eaLnBrk="1" hangingPunct="1">
              <a:buFont typeface="가는각진제목체"/>
              <a:buAutoNum type="circleNumDbPlain"/>
            </a:pPr>
            <a:r>
              <a:rPr lang="en-US" altLang="ko-KR" dirty="0">
                <a:latin typeface="+mj-lt"/>
              </a:rPr>
              <a:t>Apply: This button can be activated only when the required qualifications and personal information are checked and fulfilled. You can apply for minimum of one subject and maximum of five.</a:t>
            </a:r>
            <a:endParaRPr lang="en-US" altLang="ko-KR" dirty="0">
              <a:latin typeface="+mj-lt"/>
              <a:ea typeface="맑은 고딕" pitchFamily="50" charset="-127"/>
            </a:endParaRPr>
          </a:p>
        </p:txBody>
      </p:sp>
      <p:cxnSp>
        <p:nvCxnSpPr>
          <p:cNvPr id="43" name="직선 연결선 14"/>
          <p:cNvCxnSpPr>
            <a:cxnSpLocks noChangeShapeType="1"/>
          </p:cNvCxnSpPr>
          <p:nvPr/>
        </p:nvCxnSpPr>
        <p:spPr bwMode="auto">
          <a:xfrm>
            <a:off x="59246" y="4887685"/>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2" name="직사각형 1"/>
          <p:cNvSpPr/>
          <p:nvPr/>
        </p:nvSpPr>
        <p:spPr>
          <a:xfrm>
            <a:off x="4014408" y="654697"/>
            <a:ext cx="1368152" cy="156917"/>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120510" y="714630"/>
            <a:ext cx="8918214" cy="41545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1" name="Picture 3"/>
          <p:cNvPicPr>
            <a:picLocks noChangeAspect="1" noChangeArrowheads="1"/>
          </p:cNvPicPr>
          <p:nvPr/>
        </p:nvPicPr>
        <p:blipFill>
          <a:blip r:embed="rId2" cstate="print"/>
          <a:srcRect/>
          <a:stretch>
            <a:fillRect/>
          </a:stretch>
        </p:blipFill>
        <p:spPr bwMode="auto">
          <a:xfrm>
            <a:off x="2915816" y="764704"/>
            <a:ext cx="6048672" cy="4032448"/>
          </a:xfrm>
          <a:prstGeom prst="rect">
            <a:avLst/>
          </a:prstGeom>
          <a:noFill/>
          <a:ln w="9525">
            <a:noFill/>
            <a:miter lim="800000"/>
            <a:headEnd/>
            <a:tailEnd/>
          </a:ln>
        </p:spPr>
      </p:pic>
      <p:sp>
        <p:nvSpPr>
          <p:cNvPr id="12" name="타원 7"/>
          <p:cNvSpPr>
            <a:spLocks noChangeArrowheads="1"/>
          </p:cNvSpPr>
          <p:nvPr/>
        </p:nvSpPr>
        <p:spPr bwMode="auto">
          <a:xfrm>
            <a:off x="3394471" y="3784768"/>
            <a:ext cx="243710" cy="235988"/>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
        <p:nvSpPr>
          <p:cNvPr id="11" name="모서리가 둥근 직사각형 6"/>
          <p:cNvSpPr>
            <a:spLocks noChangeArrowheads="1"/>
          </p:cNvSpPr>
          <p:nvPr/>
        </p:nvSpPr>
        <p:spPr bwMode="auto">
          <a:xfrm>
            <a:off x="3347864" y="3988130"/>
            <a:ext cx="542196" cy="216024"/>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5" name="모서리가 둥근 직사각형 6"/>
          <p:cNvSpPr>
            <a:spLocks noChangeArrowheads="1"/>
          </p:cNvSpPr>
          <p:nvPr/>
        </p:nvSpPr>
        <p:spPr bwMode="auto">
          <a:xfrm>
            <a:off x="3995936" y="3988130"/>
            <a:ext cx="694679" cy="18215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6" name="타원 7"/>
          <p:cNvSpPr>
            <a:spLocks noChangeArrowheads="1"/>
          </p:cNvSpPr>
          <p:nvPr/>
        </p:nvSpPr>
        <p:spPr bwMode="auto">
          <a:xfrm>
            <a:off x="4258567" y="3772105"/>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4</a:t>
            </a:r>
            <a:endParaRPr lang="ko-KR" altLang="en-US" sz="800" dirty="0">
              <a:latin typeface="맑은 고딕" pitchFamily="50" charset="-127"/>
              <a:ea typeface="맑은 고딕" pitchFamily="50" charset="-127"/>
            </a:endParaRPr>
          </a:p>
        </p:txBody>
      </p:sp>
      <p:sp>
        <p:nvSpPr>
          <p:cNvPr id="25" name="모서리가 둥근 직사각형 6"/>
          <p:cNvSpPr>
            <a:spLocks noChangeArrowheads="1"/>
          </p:cNvSpPr>
          <p:nvPr/>
        </p:nvSpPr>
        <p:spPr bwMode="auto">
          <a:xfrm>
            <a:off x="3635896" y="4437112"/>
            <a:ext cx="694679" cy="18215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6" name="타원 7"/>
          <p:cNvSpPr>
            <a:spLocks noChangeArrowheads="1"/>
          </p:cNvSpPr>
          <p:nvPr/>
        </p:nvSpPr>
        <p:spPr bwMode="auto">
          <a:xfrm>
            <a:off x="3898527" y="4221087"/>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2</a:t>
            </a:r>
            <a:endParaRPr lang="ko-KR" altLang="en-US" sz="800" dirty="0">
              <a:latin typeface="맑은 고딕" pitchFamily="50" charset="-127"/>
              <a:ea typeface="맑은 고딕" pitchFamily="50" charset="-127"/>
            </a:endParaRPr>
          </a:p>
        </p:txBody>
      </p:sp>
      <p:sp>
        <p:nvSpPr>
          <p:cNvPr id="27" name="모서리가 둥근 직사각형 6"/>
          <p:cNvSpPr>
            <a:spLocks noChangeArrowheads="1"/>
          </p:cNvSpPr>
          <p:nvPr/>
        </p:nvSpPr>
        <p:spPr bwMode="auto">
          <a:xfrm>
            <a:off x="8244408" y="4444476"/>
            <a:ext cx="694679" cy="182156"/>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8" name="타원 7"/>
          <p:cNvSpPr>
            <a:spLocks noChangeArrowheads="1"/>
          </p:cNvSpPr>
          <p:nvPr/>
        </p:nvSpPr>
        <p:spPr bwMode="auto">
          <a:xfrm>
            <a:off x="8507039" y="4228451"/>
            <a:ext cx="243710"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pic>
        <p:nvPicPr>
          <p:cNvPr id="6" name="그림 5" descr="텍스트, 스크린샷, 폰트, 번호이(가) 표시된 사진&#10;&#10;자동 생성된 설명">
            <a:extLst>
              <a:ext uri="{FF2B5EF4-FFF2-40B4-BE49-F238E27FC236}">
                <a16:creationId xmlns:a16="http://schemas.microsoft.com/office/drawing/2014/main" id="{57B09C38-5441-03FC-F713-9AF60248582D}"/>
              </a:ext>
            </a:extLst>
          </p:cNvPr>
          <p:cNvPicPr>
            <a:picLocks noChangeAspect="1"/>
          </p:cNvPicPr>
          <p:nvPr/>
        </p:nvPicPr>
        <p:blipFill rotWithShape="1">
          <a:blip r:embed="rId3">
            <a:extLst>
              <a:ext uri="{28A0092B-C50C-407E-A947-70E740481C1C}">
                <a14:useLocalDpi xmlns:a14="http://schemas.microsoft.com/office/drawing/2010/main" val="0"/>
              </a:ext>
            </a:extLst>
          </a:blip>
          <a:srcRect l="37774"/>
          <a:stretch/>
        </p:blipFill>
        <p:spPr>
          <a:xfrm>
            <a:off x="183379" y="764704"/>
            <a:ext cx="2680444" cy="3973464"/>
          </a:xfrm>
          <a:prstGeom prst="rect">
            <a:avLst/>
          </a:prstGeom>
        </p:spPr>
      </p:pic>
    </p:spTree>
    <p:extLst>
      <p:ext uri="{BB962C8B-B14F-4D97-AF65-F5344CB8AC3E}">
        <p14:creationId xmlns:p14="http://schemas.microsoft.com/office/powerpoint/2010/main" val="268476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idx="4294967295"/>
          </p:nvPr>
        </p:nvSpPr>
        <p:spPr>
          <a:xfrm>
            <a:off x="744459" y="140382"/>
            <a:ext cx="7725544" cy="360040"/>
          </a:xfrm>
        </p:spPr>
        <p:txBody>
          <a:bodyPr>
            <a:noAutofit/>
          </a:bodyPr>
          <a:lstStyle/>
          <a:p>
            <a:pPr algn="l"/>
            <a:r>
              <a:rPr lang="en-US" altLang="ko-KR" sz="1600" b="1" dirty="0">
                <a:solidFill>
                  <a:schemeClr val="bg1"/>
                </a:solidFill>
                <a:latin typeface="+mj-ea"/>
              </a:rPr>
              <a:t>4.4 Fore</a:t>
            </a:r>
            <a:r>
              <a:rPr lang="en-US" altLang="ko-KR" sz="1600" b="1" dirty="0">
                <a:solidFill>
                  <a:schemeClr val="bg1"/>
                </a:solidFill>
                <a:latin typeface="맑은 고딕" pitchFamily="50" charset="-127"/>
              </a:rPr>
              <a:t>ign Language Test Application/Verification (Graduate School)</a:t>
            </a:r>
            <a:endParaRPr lang="ko-KR" altLang="en-US" sz="1600" b="1" dirty="0">
              <a:solidFill>
                <a:schemeClr val="bg1"/>
              </a:solidFill>
              <a:latin typeface="+mj-ea"/>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4976793"/>
            <a:ext cx="9054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r>
              <a:rPr lang="en-US" altLang="ko-KR" dirty="0">
                <a:latin typeface="맑은 고딕" pitchFamily="50" charset="-127"/>
                <a:ea typeface="맑은 고딕" pitchFamily="50" charset="-127"/>
              </a:rPr>
              <a:t> - This page shows the dates of application/results of foreign language tests and comprehensive examinations. </a:t>
            </a:r>
          </a:p>
        </p:txBody>
      </p:sp>
      <p:cxnSp>
        <p:nvCxnSpPr>
          <p:cNvPr id="43" name="직선 연결선 14"/>
          <p:cNvCxnSpPr>
            <a:cxnSpLocks noChangeShapeType="1"/>
          </p:cNvCxnSpPr>
          <p:nvPr/>
        </p:nvCxnSpPr>
        <p:spPr bwMode="auto">
          <a:xfrm>
            <a:off x="59246" y="4887685"/>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2" name="직사각형 1"/>
          <p:cNvSpPr/>
          <p:nvPr/>
        </p:nvSpPr>
        <p:spPr>
          <a:xfrm>
            <a:off x="4014408" y="654697"/>
            <a:ext cx="1368152" cy="156917"/>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120510" y="714630"/>
            <a:ext cx="8918214" cy="41545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p:cNvPicPr>
            <a:picLocks noChangeAspect="1" noChangeArrowheads="1"/>
          </p:cNvPicPr>
          <p:nvPr/>
        </p:nvPicPr>
        <p:blipFill>
          <a:blip r:embed="rId2" cstate="print"/>
          <a:srcRect/>
          <a:stretch>
            <a:fillRect/>
          </a:stretch>
        </p:blipFill>
        <p:spPr bwMode="auto">
          <a:xfrm>
            <a:off x="2915816" y="908720"/>
            <a:ext cx="6080398" cy="381642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07505" y="692696"/>
            <a:ext cx="2664295" cy="4104456"/>
          </a:xfrm>
          <a:prstGeom prst="rect">
            <a:avLst/>
          </a:prstGeom>
          <a:noFill/>
          <a:ln w="9525">
            <a:noFill/>
            <a:miter lim="800000"/>
            <a:headEnd/>
            <a:tailEnd/>
          </a:ln>
        </p:spPr>
      </p:pic>
    </p:spTree>
    <p:extLst>
      <p:ext uri="{BB962C8B-B14F-4D97-AF65-F5344CB8AC3E}">
        <p14:creationId xmlns:p14="http://schemas.microsoft.com/office/powerpoint/2010/main" val="268476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520651" y="2428868"/>
            <a:ext cx="8064896" cy="2286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kumimoji="0" lang="en-US" altLang="ko-KR" sz="5400" b="1" dirty="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HY헤드라인M" pitchFamily="18" charset="-127"/>
                <a:ea typeface="HY헤드라인M" pitchFamily="18" charset="-127"/>
              </a:rPr>
              <a:t>Application for Advisor</a:t>
            </a:r>
          </a:p>
        </p:txBody>
      </p:sp>
    </p:spTree>
    <p:extLst>
      <p:ext uri="{BB962C8B-B14F-4D97-AF65-F5344CB8AC3E}">
        <p14:creationId xmlns:p14="http://schemas.microsoft.com/office/powerpoint/2010/main" val="185411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descr="텍스트, 스크린샷, 폰트이(가) 표시된 사진&#10;&#10;자동 생성된 설명">
            <a:extLst>
              <a:ext uri="{FF2B5EF4-FFF2-40B4-BE49-F238E27FC236}">
                <a16:creationId xmlns:a16="http://schemas.microsoft.com/office/drawing/2014/main" id="{7A4408A9-C474-59D5-BE46-08796E2FBA21}"/>
              </a:ext>
            </a:extLst>
          </p:cNvPr>
          <p:cNvPicPr>
            <a:picLocks noChangeAspect="1"/>
          </p:cNvPicPr>
          <p:nvPr/>
        </p:nvPicPr>
        <p:blipFill rotWithShape="1">
          <a:blip r:embed="rId2">
            <a:extLst>
              <a:ext uri="{28A0092B-C50C-407E-A947-70E740481C1C}">
                <a14:useLocalDpi xmlns:a14="http://schemas.microsoft.com/office/drawing/2010/main" val="0"/>
              </a:ext>
            </a:extLst>
          </a:blip>
          <a:srcRect l="33679"/>
          <a:stretch/>
        </p:blipFill>
        <p:spPr>
          <a:xfrm>
            <a:off x="110861" y="683496"/>
            <a:ext cx="2804439" cy="4295238"/>
          </a:xfrm>
          <a:prstGeom prst="rect">
            <a:avLst/>
          </a:prstGeom>
        </p:spPr>
      </p:pic>
      <p:pic>
        <p:nvPicPr>
          <p:cNvPr id="6" name="그림 5"/>
          <p:cNvPicPr>
            <a:picLocks noChangeAspect="1"/>
          </p:cNvPicPr>
          <p:nvPr/>
        </p:nvPicPr>
        <p:blipFill>
          <a:blip r:embed="rId3" cstate="print"/>
          <a:stretch>
            <a:fillRect/>
          </a:stretch>
        </p:blipFill>
        <p:spPr>
          <a:xfrm>
            <a:off x="2909840" y="2806986"/>
            <a:ext cx="6221405" cy="2404201"/>
          </a:xfrm>
          <a:prstGeom prst="rect">
            <a:avLst/>
          </a:prstGeom>
        </p:spPr>
      </p:pic>
      <p:pic>
        <p:nvPicPr>
          <p:cNvPr id="3" name="그림 2"/>
          <p:cNvPicPr>
            <a:picLocks noChangeAspect="1"/>
          </p:cNvPicPr>
          <p:nvPr/>
        </p:nvPicPr>
        <p:blipFill>
          <a:blip r:embed="rId4" cstate="print"/>
          <a:stretch>
            <a:fillRect/>
          </a:stretch>
        </p:blipFill>
        <p:spPr>
          <a:xfrm>
            <a:off x="2943273" y="647783"/>
            <a:ext cx="6165231" cy="2159203"/>
          </a:xfrm>
          <a:prstGeom prst="rect">
            <a:avLst/>
          </a:prstGeom>
        </p:spPr>
      </p:pic>
      <p:sp>
        <p:nvSpPr>
          <p:cNvPr id="4" name="제목 1"/>
          <p:cNvSpPr>
            <a:spLocks noGrp="1"/>
          </p:cNvSpPr>
          <p:nvPr>
            <p:ph type="title" idx="4294967295"/>
          </p:nvPr>
        </p:nvSpPr>
        <p:spPr>
          <a:xfrm>
            <a:off x="744459" y="140382"/>
            <a:ext cx="7725544" cy="360040"/>
          </a:xfrm>
        </p:spPr>
        <p:txBody>
          <a:bodyPr>
            <a:noAutofit/>
          </a:bodyPr>
          <a:lstStyle/>
          <a:p>
            <a:pPr algn="l"/>
            <a:r>
              <a:rPr lang="en-US" altLang="ko-KR" sz="2400" b="1" dirty="0">
                <a:solidFill>
                  <a:schemeClr val="bg1"/>
                </a:solidFill>
                <a:latin typeface="+mj-ea"/>
              </a:rPr>
              <a:t>1.1 Petition for Change of Advisor</a:t>
            </a:r>
            <a:endParaRPr lang="ko-KR" altLang="en-US" sz="2400" b="1" dirty="0">
              <a:solidFill>
                <a:schemeClr val="bg1"/>
              </a:solidFill>
              <a:latin typeface="+mj-ea"/>
            </a:endParaRPr>
          </a:p>
        </p:txBody>
      </p:sp>
      <p:sp>
        <p:nvSpPr>
          <p:cNvPr id="8" name="모서리가 둥근 직사각형 5"/>
          <p:cNvSpPr>
            <a:spLocks noChangeArrowheads="1"/>
          </p:cNvSpPr>
          <p:nvPr/>
        </p:nvSpPr>
        <p:spPr bwMode="auto">
          <a:xfrm>
            <a:off x="7942736" y="1145265"/>
            <a:ext cx="1021752" cy="176087"/>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9" name="모서리가 둥근 직사각형 16"/>
          <p:cNvSpPr>
            <a:spLocks noChangeArrowheads="1"/>
          </p:cNvSpPr>
          <p:nvPr/>
        </p:nvSpPr>
        <p:spPr bwMode="auto">
          <a:xfrm>
            <a:off x="3890155" y="1301216"/>
            <a:ext cx="5051166" cy="547185"/>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0" name="모서리가 둥근 직사각형 17"/>
          <p:cNvSpPr>
            <a:spLocks noChangeArrowheads="1"/>
          </p:cNvSpPr>
          <p:nvPr/>
        </p:nvSpPr>
        <p:spPr bwMode="auto">
          <a:xfrm>
            <a:off x="8316416" y="2312139"/>
            <a:ext cx="750170" cy="203011"/>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11" name="타원 18"/>
          <p:cNvSpPr>
            <a:spLocks noChangeArrowheads="1"/>
          </p:cNvSpPr>
          <p:nvPr/>
        </p:nvSpPr>
        <p:spPr bwMode="auto">
          <a:xfrm>
            <a:off x="7815621" y="985141"/>
            <a:ext cx="211962" cy="194227"/>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1</a:t>
            </a:r>
            <a:endParaRPr lang="ko-KR" altLang="en-US" sz="800" dirty="0">
              <a:latin typeface="맑은 고딕" pitchFamily="50" charset="-127"/>
              <a:ea typeface="맑은 고딕" pitchFamily="50" charset="-127"/>
            </a:endParaRPr>
          </a:p>
        </p:txBody>
      </p:sp>
      <p:sp>
        <p:nvSpPr>
          <p:cNvPr id="12" name="타원 19"/>
          <p:cNvSpPr>
            <a:spLocks noChangeArrowheads="1"/>
          </p:cNvSpPr>
          <p:nvPr/>
        </p:nvSpPr>
        <p:spPr bwMode="auto">
          <a:xfrm>
            <a:off x="3756757" y="1190011"/>
            <a:ext cx="220461" cy="222410"/>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a:latin typeface="맑은 고딕" pitchFamily="50" charset="-127"/>
                <a:ea typeface="맑은 고딕" pitchFamily="50" charset="-127"/>
              </a:rPr>
              <a:t>2</a:t>
            </a:r>
            <a:endParaRPr lang="ko-KR" altLang="en-US" sz="800">
              <a:latin typeface="맑은 고딕" pitchFamily="50" charset="-127"/>
              <a:ea typeface="맑은 고딕" pitchFamily="50" charset="-127"/>
            </a:endParaRPr>
          </a:p>
        </p:txBody>
      </p:sp>
      <p:sp>
        <p:nvSpPr>
          <p:cNvPr id="13" name="타원 20"/>
          <p:cNvSpPr>
            <a:spLocks noChangeArrowheads="1"/>
          </p:cNvSpPr>
          <p:nvPr/>
        </p:nvSpPr>
        <p:spPr bwMode="auto">
          <a:xfrm>
            <a:off x="8223737" y="2270828"/>
            <a:ext cx="206522" cy="206522"/>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3</a:t>
            </a:r>
            <a:endParaRPr lang="ko-KR" altLang="en-US" sz="800" dirty="0">
              <a:latin typeface="맑은 고딕" pitchFamily="50" charset="-127"/>
              <a:ea typeface="맑은 고딕" pitchFamily="50" charset="-127"/>
            </a:endParaRPr>
          </a:p>
        </p:txBody>
      </p:sp>
      <p:cxnSp>
        <p:nvCxnSpPr>
          <p:cNvPr id="14" name="직선 연결선 14"/>
          <p:cNvCxnSpPr>
            <a:cxnSpLocks noChangeShapeType="1"/>
          </p:cNvCxnSpPr>
          <p:nvPr/>
        </p:nvCxnSpPr>
        <p:spPr bwMode="auto">
          <a:xfrm>
            <a:off x="120510" y="7278882"/>
            <a:ext cx="89881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2"/>
          <p:cNvSpPr txBox="1">
            <a:spLocks noChangeArrowheads="1"/>
          </p:cNvSpPr>
          <p:nvPr/>
        </p:nvSpPr>
        <p:spPr bwMode="auto">
          <a:xfrm>
            <a:off x="54476" y="5157192"/>
            <a:ext cx="90540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hangingPunct="1">
              <a:lnSpc>
                <a:spcPct val="150000"/>
              </a:lnSpc>
              <a:buFont typeface="가는각진제목체"/>
              <a:buAutoNum type="circleNumDbPlain"/>
            </a:pPr>
            <a:r>
              <a:rPr lang="en-US" altLang="ko-KR" dirty="0"/>
              <a:t>Use the pop-up window to search for and choose the advisor you want to change to.</a:t>
            </a:r>
          </a:p>
          <a:p>
            <a:pPr eaLnBrk="1" hangingPunct="1">
              <a:lnSpc>
                <a:spcPct val="150000"/>
              </a:lnSpc>
              <a:buFont typeface="가는각진제목체"/>
              <a:buAutoNum type="circleNumDbPlain"/>
            </a:pPr>
            <a:r>
              <a:rPr lang="en-US" altLang="ko-KR" dirty="0"/>
              <a:t>Enter reason(s) for application.</a:t>
            </a:r>
          </a:p>
          <a:p>
            <a:pPr eaLnBrk="1" hangingPunct="1">
              <a:lnSpc>
                <a:spcPct val="150000"/>
              </a:lnSpc>
              <a:buFont typeface="가는각진제목체"/>
              <a:buAutoNum type="circleNumDbPlain"/>
            </a:pPr>
            <a:r>
              <a:rPr lang="en-US" altLang="ko-KR" dirty="0"/>
              <a:t>Click the [Apply] button. </a:t>
            </a:r>
          </a:p>
          <a:p>
            <a:pPr eaLnBrk="1" hangingPunct="1">
              <a:lnSpc>
                <a:spcPct val="150000"/>
              </a:lnSpc>
              <a:buFont typeface="가는각진제목체"/>
              <a:buAutoNum type="circleNumDbPlain"/>
            </a:pPr>
            <a:r>
              <a:rPr lang="en-US" altLang="ko-KR" dirty="0"/>
              <a:t>Application can be canceled (unless your advisor has already approved it)</a:t>
            </a:r>
          </a:p>
          <a:p>
            <a:pPr eaLnBrk="1" hangingPunct="1">
              <a:lnSpc>
                <a:spcPct val="150000"/>
              </a:lnSpc>
              <a:buFont typeface="가는각진제목체"/>
              <a:buAutoNum type="circleNumDbPlain"/>
            </a:pPr>
            <a:r>
              <a:rPr lang="en-US" altLang="ko-KR" dirty="0"/>
              <a:t>Tab location</a:t>
            </a:r>
            <a:endParaRPr lang="en-US" altLang="ko-KR" dirty="0">
              <a:latin typeface="맑은 고딕" pitchFamily="50" charset="-127"/>
              <a:ea typeface="맑은 고딕" pitchFamily="50" charset="-127"/>
            </a:endParaRPr>
          </a:p>
        </p:txBody>
      </p:sp>
      <p:sp>
        <p:nvSpPr>
          <p:cNvPr id="19" name="타원 17"/>
          <p:cNvSpPr>
            <a:spLocks noChangeArrowheads="1"/>
          </p:cNvSpPr>
          <p:nvPr/>
        </p:nvSpPr>
        <p:spPr bwMode="auto">
          <a:xfrm>
            <a:off x="8124500" y="4636552"/>
            <a:ext cx="243709" cy="2454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4</a:t>
            </a:r>
            <a:endParaRPr lang="ko-KR" altLang="en-US" sz="800" dirty="0">
              <a:latin typeface="맑은 고딕" pitchFamily="50" charset="-127"/>
              <a:ea typeface="맑은 고딕" pitchFamily="50" charset="-127"/>
            </a:endParaRPr>
          </a:p>
        </p:txBody>
      </p:sp>
      <p:cxnSp>
        <p:nvCxnSpPr>
          <p:cNvPr id="22" name="직선 연결선 14"/>
          <p:cNvCxnSpPr>
            <a:cxnSpLocks noChangeShapeType="1"/>
          </p:cNvCxnSpPr>
          <p:nvPr/>
        </p:nvCxnSpPr>
        <p:spPr bwMode="auto">
          <a:xfrm>
            <a:off x="59246" y="5229200"/>
            <a:ext cx="9072000" cy="0"/>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18" name="모서리가 둥근 직사각형 17"/>
          <p:cNvSpPr>
            <a:spLocks noChangeArrowheads="1"/>
          </p:cNvSpPr>
          <p:nvPr/>
        </p:nvSpPr>
        <p:spPr bwMode="auto">
          <a:xfrm>
            <a:off x="8316416" y="4783914"/>
            <a:ext cx="675736" cy="171013"/>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1" name="모서리가 둥근 직사각형 5"/>
          <p:cNvSpPr>
            <a:spLocks noChangeArrowheads="1"/>
          </p:cNvSpPr>
          <p:nvPr/>
        </p:nvSpPr>
        <p:spPr bwMode="auto">
          <a:xfrm>
            <a:off x="1280087" y="4638775"/>
            <a:ext cx="1443974" cy="316152"/>
          </a:xfrm>
          <a:prstGeom prst="roundRect">
            <a:avLst>
              <a:gd name="adj" fmla="val 16667"/>
            </a:avLst>
          </a:prstGeom>
          <a:noFill/>
          <a:ln w="127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eaLnBrk="1" latinLnBrk="0" hangingPunct="1">
              <a:spcBef>
                <a:spcPct val="50000"/>
              </a:spcBef>
            </a:pPr>
            <a:endParaRPr lang="ko-KR" altLang="en-US"/>
          </a:p>
        </p:txBody>
      </p:sp>
      <p:sp>
        <p:nvSpPr>
          <p:cNvPr id="25" name="타원 18"/>
          <p:cNvSpPr>
            <a:spLocks noChangeArrowheads="1"/>
          </p:cNvSpPr>
          <p:nvPr/>
        </p:nvSpPr>
        <p:spPr bwMode="auto">
          <a:xfrm>
            <a:off x="2611344" y="4537780"/>
            <a:ext cx="211962" cy="197543"/>
          </a:xfrm>
          <a:prstGeom prst="ellipse">
            <a:avLst/>
          </a:prstGeom>
          <a:solidFill>
            <a:srgbClr val="FFC000"/>
          </a:solidFill>
          <a:ln w="12700" algn="ctr">
            <a:solidFill>
              <a:srgbClr val="A50021"/>
            </a:solidFill>
            <a:round/>
            <a:headEnd/>
            <a:tailEnd/>
          </a:ln>
        </p:spPr>
        <p:txBody>
          <a:bodyPr wrap="none" anchor="ctr"/>
          <a:lstStyle>
            <a:lvl1pPr eaLnBrk="0" hangingPunct="0">
              <a:defRPr kumimoji="1" sz="1200">
                <a:solidFill>
                  <a:schemeClr val="tx1"/>
                </a:solidFill>
                <a:latin typeface="Arial" pitchFamily="34" charset="0"/>
                <a:ea typeface="가는각진제목체"/>
                <a:cs typeface="가는각진제목체"/>
              </a:defRPr>
            </a:lvl1pPr>
            <a:lvl2pPr marL="742950" indent="-285750" eaLnBrk="0" hangingPunct="0">
              <a:defRPr kumimoji="1" sz="1200">
                <a:solidFill>
                  <a:schemeClr val="tx1"/>
                </a:solidFill>
                <a:latin typeface="Arial" pitchFamily="34" charset="0"/>
                <a:ea typeface="가는각진제목체"/>
                <a:cs typeface="가는각진제목체"/>
              </a:defRPr>
            </a:lvl2pPr>
            <a:lvl3pPr marL="1143000" indent="-228600" eaLnBrk="0" hangingPunct="0">
              <a:defRPr kumimoji="1" sz="1200">
                <a:solidFill>
                  <a:schemeClr val="tx1"/>
                </a:solidFill>
                <a:latin typeface="Arial" pitchFamily="34" charset="0"/>
                <a:ea typeface="가는각진제목체"/>
                <a:cs typeface="가는각진제목체"/>
              </a:defRPr>
            </a:lvl3pPr>
            <a:lvl4pPr marL="1600200" indent="-228600" eaLnBrk="0" hangingPunct="0">
              <a:defRPr kumimoji="1" sz="1200">
                <a:solidFill>
                  <a:schemeClr val="tx1"/>
                </a:solidFill>
                <a:latin typeface="Arial" pitchFamily="34" charset="0"/>
                <a:ea typeface="가는각진제목체"/>
                <a:cs typeface="가는각진제목체"/>
              </a:defRPr>
            </a:lvl4pPr>
            <a:lvl5pPr marL="2057400" indent="-228600" eaLnBrk="0" hangingPunct="0">
              <a:defRPr kumimoji="1" sz="1200">
                <a:solidFill>
                  <a:schemeClr val="tx1"/>
                </a:solidFill>
                <a:latin typeface="Arial" pitchFamily="34" charset="0"/>
                <a:ea typeface="가는각진제목체"/>
                <a:cs typeface="가는각진제목체"/>
              </a:defRPr>
            </a:lvl5pPr>
            <a:lvl6pPr marL="25146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6pPr>
            <a:lvl7pPr marL="29718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7pPr>
            <a:lvl8pPr marL="34290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8pPr>
            <a:lvl9pPr marL="3886200" indent="-228600" eaLnBrk="0" fontAlgn="base" hangingPunct="0">
              <a:spcBef>
                <a:spcPct val="0"/>
              </a:spcBef>
              <a:spcAft>
                <a:spcPct val="0"/>
              </a:spcAft>
              <a:defRPr kumimoji="1" sz="1200">
                <a:solidFill>
                  <a:schemeClr val="tx1"/>
                </a:solidFill>
                <a:latin typeface="Arial" pitchFamily="34" charset="0"/>
                <a:ea typeface="가는각진제목체"/>
                <a:cs typeface="가는각진제목체"/>
              </a:defRPr>
            </a:lvl9pPr>
          </a:lstStyle>
          <a:p>
            <a:pPr algn="ctr" eaLnBrk="1" latinLnBrk="0" hangingPunct="1">
              <a:spcBef>
                <a:spcPct val="50000"/>
              </a:spcBef>
            </a:pPr>
            <a:r>
              <a:rPr lang="en-US" altLang="ko-KR" sz="800" dirty="0">
                <a:latin typeface="맑은 고딕" pitchFamily="50" charset="-127"/>
                <a:ea typeface="맑은 고딕" pitchFamily="50" charset="-127"/>
              </a:rPr>
              <a:t>5</a:t>
            </a:r>
            <a:endParaRPr lang="ko-KR" altLang="en-US" sz="800" dirty="0">
              <a:latin typeface="맑은 고딕" pitchFamily="50" charset="-127"/>
              <a:ea typeface="맑은 고딕" pitchFamily="50" charset="-127"/>
            </a:endParaRPr>
          </a:p>
        </p:txBody>
      </p:sp>
    </p:spTree>
    <p:extLst>
      <p:ext uri="{BB962C8B-B14F-4D97-AF65-F5344CB8AC3E}">
        <p14:creationId xmlns:p14="http://schemas.microsoft.com/office/powerpoint/2010/main" val="2663216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8578</TotalTime>
  <Words>894</Words>
  <Application>Microsoft Office PowerPoint</Application>
  <PresentationFormat>화면 슬라이드 쇼(4:3)</PresentationFormat>
  <Paragraphs>112</Paragraphs>
  <Slides>18</Slides>
  <Notes>2</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18</vt:i4>
      </vt:variant>
    </vt:vector>
  </HeadingPairs>
  <TitlesOfParts>
    <vt:vector size="25" baseType="lpstr">
      <vt:lpstr>HY헤드라인M</vt:lpstr>
      <vt:lpstr>가는각진제목체</vt:lpstr>
      <vt:lpstr>굴림</vt:lpstr>
      <vt:lpstr>굴림체</vt:lpstr>
      <vt:lpstr>맑은 고딕</vt:lpstr>
      <vt:lpstr>Arial</vt:lpstr>
      <vt:lpstr>Office 테마</vt:lpstr>
      <vt:lpstr>PowerPoint 프레젠테이션</vt:lpstr>
      <vt:lpstr>PowerPoint 프레젠테이션</vt:lpstr>
      <vt:lpstr>1. System Login : http://portal.korea.ac.kr</vt:lpstr>
      <vt:lpstr>2. Menu</vt:lpstr>
      <vt:lpstr>PowerPoint 프레젠테이션</vt:lpstr>
      <vt:lpstr>4.3 Application for Comprehensive Exam</vt:lpstr>
      <vt:lpstr>4.4 Foreign Language Test Application/Verification (Graduate School)</vt:lpstr>
      <vt:lpstr>PowerPoint 프레젠테이션</vt:lpstr>
      <vt:lpstr>1.1 Petition for Change of Advisor</vt:lpstr>
      <vt:lpstr>PowerPoint 프레젠테이션</vt:lpstr>
      <vt:lpstr>5.1 Application for Leave of Absence/Return</vt:lpstr>
      <vt:lpstr>PowerPoint 프레젠테이션</vt:lpstr>
      <vt:lpstr>5.1 Evaluation of Thesis(Master &amp; Doctor)</vt:lpstr>
      <vt:lpstr>5.1 Evaluation of Thesis(Master &amp; Doctor)</vt:lpstr>
      <vt:lpstr>PowerPoint 프레젠테이션</vt:lpstr>
      <vt:lpstr>9.1 Application for course of study acceleration</vt:lpstr>
      <vt:lpstr>PowerPoint 프레젠테이션</vt:lpstr>
      <vt:lpstr>9.1 Application to withdraw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고려대학교 평가 대응 전략</dc:title>
  <dc:creator>lisman</dc:creator>
  <cp:lastModifiedBy>usder</cp:lastModifiedBy>
  <cp:revision>881</cp:revision>
  <cp:lastPrinted>2013-12-17T02:22:59Z</cp:lastPrinted>
  <dcterms:created xsi:type="dcterms:W3CDTF">2013-01-16T06:16:29Z</dcterms:created>
  <dcterms:modified xsi:type="dcterms:W3CDTF">2024-06-19T08:36:44Z</dcterms:modified>
</cp:coreProperties>
</file>